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Average"/>
      <p:regular r:id="rId24"/>
    </p:embeddedFont>
    <p:embeddedFont>
      <p:font typeface="Oswald"/>
      <p:regular r:id="rId25"/>
      <p:bold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Average-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swald-bold.fntdata"/><Relationship Id="rId25"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2c27b63f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2c27b63f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0fffe6007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0fffe6007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323e4f46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323e4f46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0fffe6007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0fffe6007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1323e4f46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1323e4f46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1797e0d17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11797e0d17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0fffe6007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0fffe6007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323e4f46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323e4f46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121111b5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121111b5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112a771e24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112a771e24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0fffe6007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10fffe6007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12a771e24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12a771e24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112c27b63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12c27b63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12a771e24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12a771e24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12a771e247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12a771e24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112a771e24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112a771e24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1797e0d1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11797e0d1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0"/>
              </a:spcBef>
              <a:spcAft>
                <a:spcPts val="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24.jpg"/><Relationship Id="rId5" Type="http://schemas.openxmlformats.org/officeDocument/2006/relationships/image" Target="../media/image2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0.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image" Target="../media/image33.png"/><Relationship Id="rId6" Type="http://schemas.openxmlformats.org/officeDocument/2006/relationships/image" Target="../media/image23.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0.jp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jpg"/><Relationship Id="rId4" Type="http://schemas.openxmlformats.org/officeDocument/2006/relationships/image" Target="../media/image43.jpg"/><Relationship Id="rId5" Type="http://schemas.openxmlformats.org/officeDocument/2006/relationships/image" Target="../media/image2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7.jpg"/><Relationship Id="rId4" Type="http://schemas.openxmlformats.org/officeDocument/2006/relationships/image" Target="../media/image3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4.jpg"/><Relationship Id="rId4" Type="http://schemas.openxmlformats.org/officeDocument/2006/relationships/image" Target="../media/image41.png"/><Relationship Id="rId11" Type="http://schemas.openxmlformats.org/officeDocument/2006/relationships/image" Target="../media/image46.jpg"/><Relationship Id="rId10" Type="http://schemas.openxmlformats.org/officeDocument/2006/relationships/image" Target="../media/image39.gif"/><Relationship Id="rId9" Type="http://schemas.openxmlformats.org/officeDocument/2006/relationships/image" Target="../media/image42.gif"/><Relationship Id="rId5" Type="http://schemas.openxmlformats.org/officeDocument/2006/relationships/image" Target="../media/image44.jpg"/><Relationship Id="rId6" Type="http://schemas.openxmlformats.org/officeDocument/2006/relationships/image" Target="../media/image35.jpg"/><Relationship Id="rId7" Type="http://schemas.openxmlformats.org/officeDocument/2006/relationships/image" Target="../media/image45.jpg"/><Relationship Id="rId8" Type="http://schemas.openxmlformats.org/officeDocument/2006/relationships/image" Target="../media/image4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7.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9.jpg"/><Relationship Id="rId4" Type="http://schemas.openxmlformats.org/officeDocument/2006/relationships/image" Target="../media/image3.jpg"/><Relationship Id="rId5" Type="http://schemas.openxmlformats.org/officeDocument/2006/relationships/image" Target="../media/image2.png"/><Relationship Id="rId6"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jp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2.jp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jpg"/><Relationship Id="rId4" Type="http://schemas.openxmlformats.org/officeDocument/2006/relationships/image" Target="../media/image7.jpg"/><Relationship Id="rId5"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4.jpg"/><Relationship Id="rId5" Type="http://schemas.openxmlformats.org/officeDocument/2006/relationships/image" Target="../media/image16.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jpg"/><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jpg"/><Relationship Id="rId4"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GB"/>
              <a:t>My top existential dreads</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rmAutofit/>
          </a:bodyPr>
          <a:lstStyle/>
          <a:p>
            <a:pPr indent="0" lvl="0" marL="0" rtl="0" algn="r">
              <a:spcBef>
                <a:spcPts val="0"/>
              </a:spcBef>
              <a:spcAft>
                <a:spcPts val="0"/>
              </a:spcAft>
              <a:buNone/>
            </a:pPr>
            <a:r>
              <a:rPr lang="en-GB"/>
              <a:t>-Lupus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2"/>
          <p:cNvSpPr txBox="1"/>
          <p:nvPr>
            <p:ph idx="1" type="body"/>
          </p:nvPr>
        </p:nvSpPr>
        <p:spPr>
          <a:xfrm>
            <a:off x="880675" y="947300"/>
            <a:ext cx="7341600" cy="2856600"/>
          </a:xfrm>
          <a:prstGeom prst="rect">
            <a:avLst/>
          </a:prstGeom>
        </p:spPr>
        <p:txBody>
          <a:bodyPr anchorCtr="0" anchor="t" bIns="91425" lIns="91425" spcFirstLastPara="1" rIns="91425" wrap="square" tIns="91425">
            <a:normAutofit fontScale="47500" lnSpcReduction="10000"/>
          </a:bodyPr>
          <a:lstStyle/>
          <a:p>
            <a:pPr indent="0" lvl="0" marL="0" rtl="0" algn="l">
              <a:spcBef>
                <a:spcPts val="0"/>
              </a:spcBef>
              <a:spcAft>
                <a:spcPts val="0"/>
              </a:spcAft>
              <a:buNone/>
            </a:pPr>
            <a:r>
              <a:rPr b="1" lang="en-GB">
                <a:solidFill>
                  <a:srgbClr val="1A262C"/>
                </a:solidFill>
              </a:rPr>
              <a:t>Grandparents health:</a:t>
            </a:r>
            <a:endParaRPr b="1">
              <a:solidFill>
                <a:srgbClr val="1A262C"/>
              </a:solidFill>
            </a:endParaRPr>
          </a:p>
          <a:p>
            <a:pPr indent="-282892" lvl="0" marL="457200" rtl="0" algn="l">
              <a:spcBef>
                <a:spcPts val="1200"/>
              </a:spcBef>
              <a:spcAft>
                <a:spcPts val="0"/>
              </a:spcAft>
              <a:buClr>
                <a:srgbClr val="1A262C"/>
              </a:buClr>
              <a:buSzPct val="100000"/>
              <a:buAutoNum type="arabicPeriod"/>
            </a:pPr>
            <a:r>
              <a:rPr b="1" lang="en-GB">
                <a:solidFill>
                  <a:srgbClr val="1A262C"/>
                </a:solidFill>
              </a:rPr>
              <a:t>Grandad has cancer</a:t>
            </a:r>
            <a:endParaRPr b="1">
              <a:solidFill>
                <a:srgbClr val="1A262C"/>
              </a:solidFill>
            </a:endParaRPr>
          </a:p>
          <a:p>
            <a:pPr indent="-270827" lvl="1" marL="914400" rtl="0" algn="l">
              <a:spcBef>
                <a:spcPts val="0"/>
              </a:spcBef>
              <a:spcAft>
                <a:spcPts val="0"/>
              </a:spcAft>
              <a:buClr>
                <a:srgbClr val="1A262C"/>
              </a:buClr>
              <a:buSzPct val="100000"/>
              <a:buAutoNum type="alphaLcPeriod"/>
            </a:pPr>
            <a:r>
              <a:rPr b="1" lang="en-GB">
                <a:solidFill>
                  <a:srgbClr val="1A262C"/>
                </a:solidFill>
              </a:rPr>
              <a:t>Stage 4 lung and kidney</a:t>
            </a:r>
            <a:endParaRPr b="1">
              <a:solidFill>
                <a:srgbClr val="1A262C"/>
              </a:solidFill>
            </a:endParaRPr>
          </a:p>
          <a:p>
            <a:pPr indent="-270827" lvl="1" marL="914400" rtl="0" algn="l">
              <a:spcBef>
                <a:spcPts val="0"/>
              </a:spcBef>
              <a:spcAft>
                <a:spcPts val="0"/>
              </a:spcAft>
              <a:buClr>
                <a:srgbClr val="1A262C"/>
              </a:buClr>
              <a:buSzPct val="100000"/>
              <a:buAutoNum type="alphaLcPeriod"/>
            </a:pPr>
            <a:r>
              <a:rPr b="1" lang="en-GB">
                <a:solidFill>
                  <a:srgbClr val="1A262C"/>
                </a:solidFill>
              </a:rPr>
              <a:t>Very likely going to die soon</a:t>
            </a:r>
            <a:endParaRPr b="1">
              <a:solidFill>
                <a:srgbClr val="1A262C"/>
              </a:solidFill>
            </a:endParaRPr>
          </a:p>
          <a:p>
            <a:pPr indent="-282892" lvl="0" marL="457200" rtl="0" algn="l">
              <a:spcBef>
                <a:spcPts val="0"/>
              </a:spcBef>
              <a:spcAft>
                <a:spcPts val="0"/>
              </a:spcAft>
              <a:buClr>
                <a:srgbClr val="1A262C"/>
              </a:buClr>
              <a:buSzPct val="100000"/>
              <a:buAutoNum type="arabicPeriod"/>
            </a:pPr>
            <a:r>
              <a:rPr b="1" lang="en-GB">
                <a:solidFill>
                  <a:srgbClr val="1A262C"/>
                </a:solidFill>
              </a:rPr>
              <a:t>Grandma, great grandma and grandad are basically all alone if i can’t go to them</a:t>
            </a:r>
            <a:endParaRPr b="1">
              <a:solidFill>
                <a:srgbClr val="1A262C"/>
              </a:solidFill>
            </a:endParaRPr>
          </a:p>
          <a:p>
            <a:pPr indent="-282892" lvl="0" marL="457200" rtl="0" algn="l">
              <a:spcBef>
                <a:spcPts val="0"/>
              </a:spcBef>
              <a:spcAft>
                <a:spcPts val="0"/>
              </a:spcAft>
              <a:buClr>
                <a:srgbClr val="1A262C"/>
              </a:buClr>
              <a:buSzPct val="100000"/>
              <a:buAutoNum type="arabicPeriod"/>
            </a:pPr>
            <a:r>
              <a:rPr b="1" lang="en-GB">
                <a:solidFill>
                  <a:srgbClr val="1A262C"/>
                </a:solidFill>
              </a:rPr>
              <a:t>Have to keep my distance cause of corona</a:t>
            </a:r>
            <a:endParaRPr b="1">
              <a:solidFill>
                <a:srgbClr val="1A262C"/>
              </a:solidFill>
            </a:endParaRPr>
          </a:p>
          <a:p>
            <a:pPr indent="0" lvl="0" marL="0" rtl="0" algn="l">
              <a:spcBef>
                <a:spcPts val="1200"/>
              </a:spcBef>
              <a:spcAft>
                <a:spcPts val="0"/>
              </a:spcAft>
              <a:buNone/>
            </a:pPr>
            <a:r>
              <a:rPr b="1" lang="en-GB">
                <a:solidFill>
                  <a:srgbClr val="1A262C"/>
                </a:solidFill>
              </a:rPr>
              <a:t>Military:</a:t>
            </a:r>
            <a:endParaRPr b="1">
              <a:solidFill>
                <a:srgbClr val="1A262C"/>
              </a:solidFill>
            </a:endParaRPr>
          </a:p>
          <a:p>
            <a:pPr indent="-282892" lvl="0" marL="457200" rtl="0" algn="l">
              <a:spcBef>
                <a:spcPts val="1200"/>
              </a:spcBef>
              <a:spcAft>
                <a:spcPts val="0"/>
              </a:spcAft>
              <a:buClr>
                <a:srgbClr val="1A262C"/>
              </a:buClr>
              <a:buSzPct val="100000"/>
              <a:buAutoNum type="arabicPeriod"/>
            </a:pPr>
            <a:r>
              <a:rPr b="1" lang="en-GB">
                <a:solidFill>
                  <a:srgbClr val="1A262C"/>
                </a:solidFill>
              </a:rPr>
              <a:t>Increasingly lessenging time for my own things</a:t>
            </a:r>
            <a:endParaRPr b="1">
              <a:solidFill>
                <a:srgbClr val="1A262C"/>
              </a:solidFill>
            </a:endParaRPr>
          </a:p>
          <a:p>
            <a:pPr indent="-282892" lvl="0" marL="457200" rtl="0" algn="l">
              <a:spcBef>
                <a:spcPts val="0"/>
              </a:spcBef>
              <a:spcAft>
                <a:spcPts val="0"/>
              </a:spcAft>
              <a:buClr>
                <a:srgbClr val="1A262C"/>
              </a:buClr>
              <a:buSzPct val="100000"/>
              <a:buAutoNum type="arabicPeriod"/>
            </a:pPr>
            <a:r>
              <a:rPr b="1" lang="en-GB">
                <a:solidFill>
                  <a:srgbClr val="1A262C"/>
                </a:solidFill>
              </a:rPr>
              <a:t>Cannot even spend much time w my </a:t>
            </a:r>
            <a:r>
              <a:rPr b="1" lang="en-GB">
                <a:solidFill>
                  <a:srgbClr val="1A262C"/>
                </a:solidFill>
              </a:rPr>
              <a:t>grandparents</a:t>
            </a:r>
            <a:r>
              <a:rPr b="1" lang="en-GB">
                <a:solidFill>
                  <a:srgbClr val="1A262C"/>
                </a:solidFill>
              </a:rPr>
              <a:t>.</a:t>
            </a:r>
            <a:endParaRPr b="1">
              <a:solidFill>
                <a:srgbClr val="1A262C"/>
              </a:solidFill>
            </a:endParaRPr>
          </a:p>
          <a:p>
            <a:pPr indent="0" lvl="0" marL="0" rtl="0" algn="l">
              <a:spcBef>
                <a:spcPts val="1200"/>
              </a:spcBef>
              <a:spcAft>
                <a:spcPts val="0"/>
              </a:spcAft>
              <a:buNone/>
            </a:pPr>
            <a:r>
              <a:rPr b="1" lang="en-GB">
                <a:solidFill>
                  <a:srgbClr val="1A262C"/>
                </a:solidFill>
              </a:rPr>
              <a:t>Feeling incompetent:</a:t>
            </a:r>
            <a:endParaRPr b="1">
              <a:solidFill>
                <a:srgbClr val="1A262C"/>
              </a:solidFill>
            </a:endParaRPr>
          </a:p>
          <a:p>
            <a:pPr indent="-282892" lvl="0" marL="457200" rtl="0" algn="l">
              <a:spcBef>
                <a:spcPts val="1200"/>
              </a:spcBef>
              <a:spcAft>
                <a:spcPts val="0"/>
              </a:spcAft>
              <a:buClr>
                <a:srgbClr val="1A262C"/>
              </a:buClr>
              <a:buSzPct val="100000"/>
              <a:buAutoNum type="arabicPeriod"/>
            </a:pPr>
            <a:r>
              <a:rPr b="1" lang="en-GB">
                <a:solidFill>
                  <a:srgbClr val="1A262C"/>
                </a:solidFill>
              </a:rPr>
              <a:t>I feel I know nothing of the things I want to</a:t>
            </a:r>
            <a:endParaRPr b="1">
              <a:solidFill>
                <a:srgbClr val="1A262C"/>
              </a:solidFill>
            </a:endParaRPr>
          </a:p>
          <a:p>
            <a:pPr indent="-282892" lvl="0" marL="457200" rtl="0" algn="l">
              <a:spcBef>
                <a:spcPts val="0"/>
              </a:spcBef>
              <a:spcAft>
                <a:spcPts val="0"/>
              </a:spcAft>
              <a:buClr>
                <a:srgbClr val="1A262C"/>
              </a:buClr>
              <a:buSzPct val="100000"/>
              <a:buAutoNum type="arabicPeriod"/>
            </a:pPr>
            <a:r>
              <a:rPr b="1" lang="en-GB">
                <a:solidFill>
                  <a:srgbClr val="1A262C"/>
                </a:solidFill>
              </a:rPr>
              <a:t>I’ve never learned how to push myself</a:t>
            </a:r>
            <a:endParaRPr b="1">
              <a:solidFill>
                <a:srgbClr val="1A262C"/>
              </a:solidFill>
            </a:endParaRPr>
          </a:p>
          <a:p>
            <a:pPr indent="-282892" lvl="0" marL="457200" rtl="0" algn="l">
              <a:spcBef>
                <a:spcPts val="0"/>
              </a:spcBef>
              <a:spcAft>
                <a:spcPts val="0"/>
              </a:spcAft>
              <a:buClr>
                <a:srgbClr val="1A262C"/>
              </a:buClr>
              <a:buSzPct val="100000"/>
              <a:buAutoNum type="arabicPeriod"/>
            </a:pPr>
            <a:r>
              <a:rPr b="1" lang="en-GB">
                <a:solidFill>
                  <a:srgbClr val="1A262C"/>
                </a:solidFill>
              </a:rPr>
              <a:t>I feel lost within a world of </a:t>
            </a:r>
            <a:r>
              <a:rPr b="1" lang="en-GB">
                <a:solidFill>
                  <a:srgbClr val="1A262C"/>
                </a:solidFill>
              </a:rPr>
              <a:t>complexity</a:t>
            </a:r>
            <a:endParaRPr b="1">
              <a:solidFill>
                <a:srgbClr val="1A262C"/>
              </a:solidFill>
            </a:endParaRPr>
          </a:p>
          <a:p>
            <a:pPr indent="-282892" lvl="0" marL="457200" rtl="0" algn="l">
              <a:spcBef>
                <a:spcPts val="0"/>
              </a:spcBef>
              <a:spcAft>
                <a:spcPts val="0"/>
              </a:spcAft>
              <a:buClr>
                <a:srgbClr val="1A262C"/>
              </a:buClr>
              <a:buSzPct val="100000"/>
              <a:buAutoNum type="arabicPeriod"/>
            </a:pPr>
            <a:r>
              <a:rPr b="1" lang="en-GB">
                <a:solidFill>
                  <a:srgbClr val="1A262C"/>
                </a:solidFill>
              </a:rPr>
              <a:t>I feel like i’m horrible at the things I like doing</a:t>
            </a:r>
            <a:endParaRPr b="1">
              <a:solidFill>
                <a:srgbClr val="1A262C"/>
              </a:solidFill>
            </a:endParaRPr>
          </a:p>
        </p:txBody>
      </p:sp>
      <p:sp>
        <p:nvSpPr>
          <p:cNvPr id="128" name="Google Shape;128;p22"/>
          <p:cNvSpPr txBox="1"/>
          <p:nvPr>
            <p:ph type="title"/>
          </p:nvPr>
        </p:nvSpPr>
        <p:spPr>
          <a:xfrm>
            <a:off x="880675" y="445025"/>
            <a:ext cx="7311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Being in a shitty situation is unavoidable, here’s mine</a:t>
            </a:r>
            <a:endParaRPr/>
          </a:p>
        </p:txBody>
      </p:sp>
      <p:pic>
        <p:nvPicPr>
          <p:cNvPr id="129" name="Google Shape;129;p22"/>
          <p:cNvPicPr preferRelativeResize="0"/>
          <p:nvPr/>
        </p:nvPicPr>
        <p:blipFill>
          <a:blip r:embed="rId4">
            <a:alphaModFix/>
          </a:blip>
          <a:stretch>
            <a:fillRect/>
          </a:stretch>
        </p:blipFill>
        <p:spPr>
          <a:xfrm>
            <a:off x="7933575" y="3927674"/>
            <a:ext cx="1210425" cy="1215825"/>
          </a:xfrm>
          <a:prstGeom prst="rect">
            <a:avLst/>
          </a:prstGeom>
          <a:noFill/>
          <a:ln>
            <a:noFill/>
          </a:ln>
        </p:spPr>
      </p:pic>
      <p:pic>
        <p:nvPicPr>
          <p:cNvPr id="130" name="Google Shape;130;p22"/>
          <p:cNvPicPr preferRelativeResize="0"/>
          <p:nvPr/>
        </p:nvPicPr>
        <p:blipFill>
          <a:blip r:embed="rId5">
            <a:alphaModFix/>
          </a:blip>
          <a:stretch>
            <a:fillRect/>
          </a:stretch>
        </p:blipFill>
        <p:spPr>
          <a:xfrm>
            <a:off x="0" y="3922985"/>
            <a:ext cx="1210426" cy="122051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0" st="0"/>
                                            </p:txEl>
                                          </p:spTgt>
                                        </p:tgtEl>
                                        <p:attrNameLst>
                                          <p:attrName>style.visibility</p:attrName>
                                        </p:attrNameLst>
                                      </p:cBhvr>
                                      <p:to>
                                        <p:strVal val="visible"/>
                                      </p:to>
                                    </p:set>
                                    <p:animEffect filter="fade" transition="in">
                                      <p:cBhvr>
                                        <p:cTn dur="1000"/>
                                        <p:tgtEl>
                                          <p:spTgt spid="1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1" st="1"/>
                                            </p:txEl>
                                          </p:spTgt>
                                        </p:tgtEl>
                                        <p:attrNameLst>
                                          <p:attrName>style.visibility</p:attrName>
                                        </p:attrNameLst>
                                      </p:cBhvr>
                                      <p:to>
                                        <p:strVal val="visible"/>
                                      </p:to>
                                    </p:set>
                                    <p:animEffect filter="fade" transition="in">
                                      <p:cBhvr>
                                        <p:cTn dur="1000"/>
                                        <p:tgtEl>
                                          <p:spTgt spid="12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2" st="2"/>
                                            </p:txEl>
                                          </p:spTgt>
                                        </p:tgtEl>
                                        <p:attrNameLst>
                                          <p:attrName>style.visibility</p:attrName>
                                        </p:attrNameLst>
                                      </p:cBhvr>
                                      <p:to>
                                        <p:strVal val="visible"/>
                                      </p:to>
                                    </p:set>
                                    <p:animEffect filter="fade" transition="in">
                                      <p:cBhvr>
                                        <p:cTn dur="1000"/>
                                        <p:tgtEl>
                                          <p:spTgt spid="12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3" st="3"/>
                                            </p:txEl>
                                          </p:spTgt>
                                        </p:tgtEl>
                                        <p:attrNameLst>
                                          <p:attrName>style.visibility</p:attrName>
                                        </p:attrNameLst>
                                      </p:cBhvr>
                                      <p:to>
                                        <p:strVal val="visible"/>
                                      </p:to>
                                    </p:set>
                                    <p:animEffect filter="fade" transition="in">
                                      <p:cBhvr>
                                        <p:cTn dur="1000"/>
                                        <p:tgtEl>
                                          <p:spTgt spid="12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4" st="4"/>
                                            </p:txEl>
                                          </p:spTgt>
                                        </p:tgtEl>
                                        <p:attrNameLst>
                                          <p:attrName>style.visibility</p:attrName>
                                        </p:attrNameLst>
                                      </p:cBhvr>
                                      <p:to>
                                        <p:strVal val="visible"/>
                                      </p:to>
                                    </p:set>
                                    <p:animEffect filter="fade" transition="in">
                                      <p:cBhvr>
                                        <p:cTn dur="1000"/>
                                        <p:tgtEl>
                                          <p:spTgt spid="127">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5" st="5"/>
                                            </p:txEl>
                                          </p:spTgt>
                                        </p:tgtEl>
                                        <p:attrNameLst>
                                          <p:attrName>style.visibility</p:attrName>
                                        </p:attrNameLst>
                                      </p:cBhvr>
                                      <p:to>
                                        <p:strVal val="visible"/>
                                      </p:to>
                                    </p:set>
                                    <p:animEffect filter="fade" transition="in">
                                      <p:cBhvr>
                                        <p:cTn dur="1000"/>
                                        <p:tgtEl>
                                          <p:spTgt spid="127">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6" st="6"/>
                                            </p:txEl>
                                          </p:spTgt>
                                        </p:tgtEl>
                                        <p:attrNameLst>
                                          <p:attrName>style.visibility</p:attrName>
                                        </p:attrNameLst>
                                      </p:cBhvr>
                                      <p:to>
                                        <p:strVal val="visible"/>
                                      </p:to>
                                    </p:set>
                                    <p:animEffect filter="fade" transition="in">
                                      <p:cBhvr>
                                        <p:cTn dur="1000"/>
                                        <p:tgtEl>
                                          <p:spTgt spid="127">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7" st="7"/>
                                            </p:txEl>
                                          </p:spTgt>
                                        </p:tgtEl>
                                        <p:attrNameLst>
                                          <p:attrName>style.visibility</p:attrName>
                                        </p:attrNameLst>
                                      </p:cBhvr>
                                      <p:to>
                                        <p:strVal val="visible"/>
                                      </p:to>
                                    </p:set>
                                    <p:animEffect filter="fade" transition="in">
                                      <p:cBhvr>
                                        <p:cTn dur="1000"/>
                                        <p:tgtEl>
                                          <p:spTgt spid="127">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8" st="8"/>
                                            </p:txEl>
                                          </p:spTgt>
                                        </p:tgtEl>
                                        <p:attrNameLst>
                                          <p:attrName>style.visibility</p:attrName>
                                        </p:attrNameLst>
                                      </p:cBhvr>
                                      <p:to>
                                        <p:strVal val="visible"/>
                                      </p:to>
                                    </p:set>
                                    <p:animEffect filter="fade" transition="in">
                                      <p:cBhvr>
                                        <p:cTn dur="1000"/>
                                        <p:tgtEl>
                                          <p:spTgt spid="127">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9" st="9"/>
                                            </p:txEl>
                                          </p:spTgt>
                                        </p:tgtEl>
                                        <p:attrNameLst>
                                          <p:attrName>style.visibility</p:attrName>
                                        </p:attrNameLst>
                                      </p:cBhvr>
                                      <p:to>
                                        <p:strVal val="visible"/>
                                      </p:to>
                                    </p:set>
                                    <p:animEffect filter="fade" transition="in">
                                      <p:cBhvr>
                                        <p:cTn dur="1000"/>
                                        <p:tgtEl>
                                          <p:spTgt spid="127">
                                            <p:txEl>
                                              <p:pRg end="9" st="9"/>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10" st="10"/>
                                            </p:txEl>
                                          </p:spTgt>
                                        </p:tgtEl>
                                        <p:attrNameLst>
                                          <p:attrName>style.visibility</p:attrName>
                                        </p:attrNameLst>
                                      </p:cBhvr>
                                      <p:to>
                                        <p:strVal val="visible"/>
                                      </p:to>
                                    </p:set>
                                    <p:animEffect filter="fade" transition="in">
                                      <p:cBhvr>
                                        <p:cTn dur="1000"/>
                                        <p:tgtEl>
                                          <p:spTgt spid="127">
                                            <p:txEl>
                                              <p:pRg end="10" st="1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11" st="11"/>
                                            </p:txEl>
                                          </p:spTgt>
                                        </p:tgtEl>
                                        <p:attrNameLst>
                                          <p:attrName>style.visibility</p:attrName>
                                        </p:attrNameLst>
                                      </p:cBhvr>
                                      <p:to>
                                        <p:strVal val="visible"/>
                                      </p:to>
                                    </p:set>
                                    <p:animEffect filter="fade" transition="in">
                                      <p:cBhvr>
                                        <p:cTn dur="1000"/>
                                        <p:tgtEl>
                                          <p:spTgt spid="127">
                                            <p:txEl>
                                              <p:pRg end="11" st="1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12" st="12"/>
                                            </p:txEl>
                                          </p:spTgt>
                                        </p:tgtEl>
                                        <p:attrNameLst>
                                          <p:attrName>style.visibility</p:attrName>
                                        </p:attrNameLst>
                                      </p:cBhvr>
                                      <p:to>
                                        <p:strVal val="visible"/>
                                      </p:to>
                                    </p:set>
                                    <p:animEffect filter="fade" transition="in">
                                      <p:cBhvr>
                                        <p:cTn dur="1000"/>
                                        <p:tgtEl>
                                          <p:spTgt spid="127">
                                            <p:txEl>
                                              <p:pRg end="12" st="1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7">
                                            <p:txEl>
                                              <p:pRg end="13" st="13"/>
                                            </p:txEl>
                                          </p:spTgt>
                                        </p:tgtEl>
                                        <p:attrNameLst>
                                          <p:attrName>style.visibility</p:attrName>
                                        </p:attrNameLst>
                                      </p:cBhvr>
                                      <p:to>
                                        <p:strVal val="visible"/>
                                      </p:to>
                                    </p:set>
                                    <p:animEffect filter="fade" transition="in">
                                      <p:cBhvr>
                                        <p:cTn dur="1000"/>
                                        <p:tgtEl>
                                          <p:spTgt spid="127">
                                            <p:txEl>
                                              <p:pRg end="13" st="1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23"/>
          <p:cNvSpPr txBox="1"/>
          <p:nvPr>
            <p:ph type="title"/>
          </p:nvPr>
        </p:nvSpPr>
        <p:spPr>
          <a:xfrm>
            <a:off x="2080475" y="918625"/>
            <a:ext cx="6748500" cy="572700"/>
          </a:xfrm>
          <a:prstGeom prst="rect">
            <a:avLst/>
          </a:prstGeom>
          <a:solidFill>
            <a:srgbClr val="172031"/>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300">
                <a:solidFill>
                  <a:schemeClr val="dk2"/>
                </a:solidFill>
              </a:rPr>
              <a:t>Is there anything we can do?</a:t>
            </a:r>
            <a:endParaRPr sz="2300">
              <a:solidFill>
                <a:schemeClr val="dk2"/>
              </a:solidFill>
            </a:endParaRPr>
          </a:p>
        </p:txBody>
      </p:sp>
      <p:sp>
        <p:nvSpPr>
          <p:cNvPr id="136" name="Google Shape;136;p23"/>
          <p:cNvSpPr txBox="1"/>
          <p:nvPr>
            <p:ph type="title"/>
          </p:nvPr>
        </p:nvSpPr>
        <p:spPr>
          <a:xfrm>
            <a:off x="1680825" y="308925"/>
            <a:ext cx="5594100" cy="572700"/>
          </a:xfrm>
          <a:prstGeom prst="rect">
            <a:avLst/>
          </a:prstGeom>
          <a:solidFill>
            <a:srgbClr val="172031"/>
          </a:solidFill>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500"/>
              <a:t>What to do with all this</a:t>
            </a:r>
            <a:r>
              <a:rPr lang="en-GB" sz="2500"/>
              <a:t>?</a:t>
            </a:r>
            <a:endParaRPr sz="2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0" name="Shape 140"/>
        <p:cNvGrpSpPr/>
        <p:nvPr/>
      </p:nvGrpSpPr>
      <p:grpSpPr>
        <a:xfrm>
          <a:off x="0" y="0"/>
          <a:ext cx="0" cy="0"/>
          <a:chOff x="0" y="0"/>
          <a:chExt cx="0" cy="0"/>
        </a:xfrm>
      </p:grpSpPr>
      <p:sp>
        <p:nvSpPr>
          <p:cNvPr id="141" name="Google Shape;141;p24"/>
          <p:cNvSpPr txBox="1"/>
          <p:nvPr>
            <p:ph type="title"/>
          </p:nvPr>
        </p:nvSpPr>
        <p:spPr>
          <a:xfrm>
            <a:off x="2043475" y="186000"/>
            <a:ext cx="5823600" cy="572700"/>
          </a:xfrm>
          <a:prstGeom prst="rect">
            <a:avLst/>
          </a:prstGeom>
          <a:solidFill>
            <a:srgbClr val="17203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There are things that can help</a:t>
            </a:r>
            <a:endParaRPr/>
          </a:p>
        </p:txBody>
      </p:sp>
      <p:sp>
        <p:nvSpPr>
          <p:cNvPr id="142" name="Google Shape;142;p24"/>
          <p:cNvSpPr txBox="1"/>
          <p:nvPr>
            <p:ph idx="1" type="body"/>
          </p:nvPr>
        </p:nvSpPr>
        <p:spPr>
          <a:xfrm>
            <a:off x="2406100" y="649225"/>
            <a:ext cx="6526500" cy="483000"/>
          </a:xfrm>
          <a:prstGeom prst="rect">
            <a:avLst/>
          </a:prstGeom>
          <a:solidFill>
            <a:srgbClr val="172031"/>
          </a:solidFill>
        </p:spPr>
        <p:txBody>
          <a:bodyPr anchorCtr="0" anchor="t" bIns="91425" lIns="91425" spcFirstLastPara="1" rIns="91425" wrap="square" tIns="91425">
            <a:noAutofit/>
          </a:bodyPr>
          <a:lstStyle/>
          <a:p>
            <a:pPr indent="0" lvl="0" marL="0" rtl="0" algn="l">
              <a:spcBef>
                <a:spcPts val="0"/>
              </a:spcBef>
              <a:spcAft>
                <a:spcPts val="1200"/>
              </a:spcAft>
              <a:buNone/>
            </a:pPr>
            <a:r>
              <a:rPr lang="en-GB" sz="1900"/>
              <a:t>These are timeless ideas, as such they’ve been </a:t>
            </a:r>
            <a:r>
              <a:rPr lang="en-GB" sz="1900"/>
              <a:t>tackled</a:t>
            </a:r>
            <a:r>
              <a:rPr lang="en-GB" sz="1900"/>
              <a:t> before</a:t>
            </a:r>
            <a:endParaRPr sz="19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6" name="Shape 146"/>
        <p:cNvGrpSpPr/>
        <p:nvPr/>
      </p:nvGrpSpPr>
      <p:grpSpPr>
        <a:xfrm>
          <a:off x="0" y="0"/>
          <a:ext cx="0" cy="0"/>
          <a:chOff x="0" y="0"/>
          <a:chExt cx="0" cy="0"/>
        </a:xfrm>
      </p:grpSpPr>
      <p:sp>
        <p:nvSpPr>
          <p:cNvPr id="147" name="Google Shape;147;p25"/>
          <p:cNvSpPr txBox="1"/>
          <p:nvPr>
            <p:ph idx="1" type="body"/>
          </p:nvPr>
        </p:nvSpPr>
        <p:spPr>
          <a:xfrm>
            <a:off x="740950" y="1307875"/>
            <a:ext cx="1405200" cy="438600"/>
          </a:xfrm>
          <a:prstGeom prst="rect">
            <a:avLst/>
          </a:prstGeom>
        </p:spPr>
        <p:txBody>
          <a:bodyPr anchorCtr="0" anchor="t" bIns="91425" lIns="91425" spcFirstLastPara="1" rIns="91425" wrap="square" tIns="91425">
            <a:normAutofit fontScale="40000"/>
          </a:bodyPr>
          <a:lstStyle/>
          <a:p>
            <a:pPr indent="0" lvl="0" marL="0" rtl="0" algn="l">
              <a:spcBef>
                <a:spcPts val="0"/>
              </a:spcBef>
              <a:spcAft>
                <a:spcPts val="1200"/>
              </a:spcAft>
              <a:buNone/>
            </a:pPr>
            <a:r>
              <a:rPr b="1" lang="en-GB">
                <a:solidFill>
                  <a:srgbClr val="1A262C"/>
                </a:solidFill>
              </a:rPr>
              <a:t>This world is unjust, full of suffering and meaningless.</a:t>
            </a:r>
            <a:endParaRPr b="1">
              <a:solidFill>
                <a:srgbClr val="1A262C"/>
              </a:solidFill>
            </a:endParaRPr>
          </a:p>
        </p:txBody>
      </p:sp>
      <p:pic>
        <p:nvPicPr>
          <p:cNvPr id="148" name="Google Shape;148;p25"/>
          <p:cNvPicPr preferRelativeResize="0"/>
          <p:nvPr/>
        </p:nvPicPr>
        <p:blipFill rotWithShape="1">
          <a:blip r:embed="rId4">
            <a:alphaModFix/>
          </a:blip>
          <a:srcRect b="5060" l="0" r="0" t="0"/>
          <a:stretch/>
        </p:blipFill>
        <p:spPr>
          <a:xfrm>
            <a:off x="-1275" y="1369125"/>
            <a:ext cx="2840200" cy="2627275"/>
          </a:xfrm>
          <a:prstGeom prst="rect">
            <a:avLst/>
          </a:prstGeom>
          <a:noFill/>
          <a:ln>
            <a:noFill/>
          </a:ln>
        </p:spPr>
      </p:pic>
      <p:sp>
        <p:nvSpPr>
          <p:cNvPr id="149" name="Google Shape;149;p25"/>
          <p:cNvSpPr/>
          <p:nvPr/>
        </p:nvSpPr>
        <p:spPr>
          <a:xfrm>
            <a:off x="3167525" y="2138825"/>
            <a:ext cx="991800" cy="695700"/>
          </a:xfrm>
          <a:prstGeom prst="wedgeEllipseCallout">
            <a:avLst>
              <a:gd fmla="val -12692" name="adj1"/>
              <a:gd fmla="val 94671" name="adj2"/>
            </a:avLst>
          </a:prstGeom>
          <a:solidFill>
            <a:schemeClr val="dk1"/>
          </a:solidFill>
          <a:ln cap="flat" cmpd="sng" w="19050">
            <a:solidFill>
              <a:srgbClr val="1A26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700"/>
              <a:t>I fear that nothing can stop this, stop the heartache</a:t>
            </a:r>
            <a:endParaRPr sz="700"/>
          </a:p>
        </p:txBody>
      </p:sp>
      <p:pic>
        <p:nvPicPr>
          <p:cNvPr id="150" name="Google Shape;150;p25"/>
          <p:cNvPicPr preferRelativeResize="0"/>
          <p:nvPr/>
        </p:nvPicPr>
        <p:blipFill>
          <a:blip r:embed="rId5">
            <a:alphaModFix/>
          </a:blip>
          <a:stretch>
            <a:fillRect/>
          </a:stretch>
        </p:blipFill>
        <p:spPr>
          <a:xfrm>
            <a:off x="2960825" y="2641004"/>
            <a:ext cx="1405200" cy="1260171"/>
          </a:xfrm>
          <a:prstGeom prst="rect">
            <a:avLst/>
          </a:prstGeom>
          <a:noFill/>
          <a:ln>
            <a:noFill/>
          </a:ln>
        </p:spPr>
      </p:pic>
      <p:sp>
        <p:nvSpPr>
          <p:cNvPr id="151" name="Google Shape;151;p25"/>
          <p:cNvSpPr/>
          <p:nvPr/>
        </p:nvSpPr>
        <p:spPr>
          <a:xfrm>
            <a:off x="5402525" y="44400"/>
            <a:ext cx="3741300" cy="42924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5"/>
          <p:cNvSpPr txBox="1"/>
          <p:nvPr/>
        </p:nvSpPr>
        <p:spPr>
          <a:xfrm>
            <a:off x="1413550" y="1369125"/>
            <a:ext cx="1405200" cy="600300"/>
          </a:xfrm>
          <a:prstGeom prst="rect">
            <a:avLst/>
          </a:prstGeom>
          <a:solidFill>
            <a:schemeClr val="dk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t>Perhaps, meaning is found alongside the suffering…</a:t>
            </a:r>
            <a:endParaRPr>
              <a:latin typeface="Average"/>
              <a:ea typeface="Average"/>
              <a:cs typeface="Average"/>
              <a:sym typeface="Average"/>
            </a:endParaRPr>
          </a:p>
        </p:txBody>
      </p:sp>
      <p:sp>
        <p:nvSpPr>
          <p:cNvPr id="153" name="Google Shape;153;p25"/>
          <p:cNvSpPr txBox="1"/>
          <p:nvPr>
            <p:ph type="title"/>
          </p:nvPr>
        </p:nvSpPr>
        <p:spPr>
          <a:xfrm>
            <a:off x="0" y="0"/>
            <a:ext cx="5350800" cy="572700"/>
          </a:xfrm>
          <a:prstGeom prst="rect">
            <a:avLst/>
          </a:prstGeom>
          <a:solidFill>
            <a:schemeClr val="dk1"/>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chemeClr val="lt1"/>
                </a:solidFill>
              </a:rPr>
              <a:t>To live is to suffer</a:t>
            </a:r>
            <a:endParaRPr>
              <a:solidFill>
                <a:schemeClr val="lt1"/>
              </a:solidFill>
            </a:endParaRPr>
          </a:p>
        </p:txBody>
      </p:sp>
      <p:pic>
        <p:nvPicPr>
          <p:cNvPr id="154" name="Google Shape;154;p25"/>
          <p:cNvPicPr preferRelativeResize="0"/>
          <p:nvPr/>
        </p:nvPicPr>
        <p:blipFill>
          <a:blip r:embed="rId6">
            <a:alphaModFix/>
          </a:blip>
          <a:stretch>
            <a:fillRect/>
          </a:stretch>
        </p:blipFill>
        <p:spPr>
          <a:xfrm>
            <a:off x="5402525" y="572700"/>
            <a:ext cx="3764100" cy="3764100"/>
          </a:xfrm>
          <a:prstGeom prst="rect">
            <a:avLst/>
          </a:prstGeom>
          <a:noFill/>
          <a:ln>
            <a:noFill/>
          </a:ln>
        </p:spPr>
      </p:pic>
      <p:sp>
        <p:nvSpPr>
          <p:cNvPr id="155" name="Google Shape;155;p25"/>
          <p:cNvSpPr/>
          <p:nvPr/>
        </p:nvSpPr>
        <p:spPr>
          <a:xfrm>
            <a:off x="3099825" y="1746475"/>
            <a:ext cx="1902000" cy="1326900"/>
          </a:xfrm>
          <a:prstGeom prst="cloudCallout">
            <a:avLst>
              <a:gd fmla="val -1694" name="adj1"/>
              <a:gd fmla="val 95578" name="adj2"/>
            </a:avLst>
          </a:prstGeom>
          <a:solidFill>
            <a:schemeClr val="dk1"/>
          </a:solidFill>
          <a:ln cap="flat" cmpd="sng" w="19050">
            <a:solidFill>
              <a:srgbClr val="1A26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900"/>
              <a:t>Perhaps he who knows the suffering, pain and </a:t>
            </a:r>
            <a:r>
              <a:rPr lang="en-GB" sz="900"/>
              <a:t>injustice</a:t>
            </a:r>
            <a:r>
              <a:rPr lang="en-GB" sz="900"/>
              <a:t> of the world, is the one fit to strive forth and redeem himself and a corner of the world</a:t>
            </a:r>
            <a:endParaRPr sz="900"/>
          </a:p>
        </p:txBody>
      </p:sp>
      <p:sp>
        <p:nvSpPr>
          <p:cNvPr id="156" name="Google Shape;156;p25"/>
          <p:cNvSpPr/>
          <p:nvPr/>
        </p:nvSpPr>
        <p:spPr>
          <a:xfrm>
            <a:off x="35750" y="1100675"/>
            <a:ext cx="5003100" cy="3848700"/>
          </a:xfrm>
          <a:prstGeom prst="wedgeRoundRectCallout">
            <a:avLst>
              <a:gd fmla="val 74132" name="adj1"/>
              <a:gd fmla="val 3125" name="adj2"/>
              <a:gd fmla="val 0" name="adj3"/>
            </a:avLst>
          </a:prstGeom>
          <a:solidFill>
            <a:schemeClr val="dk1"/>
          </a:solidFill>
          <a:ln cap="flat" cmpd="sng" w="19050">
            <a:solidFill>
              <a:srgbClr val="1A26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After all. </a:t>
            </a:r>
            <a:br>
              <a:rPr lang="en-GB"/>
            </a:br>
            <a:endParaRPr/>
          </a:p>
          <a:p>
            <a:pPr indent="0" lvl="0" marL="0" rtl="0" algn="l">
              <a:spcBef>
                <a:spcPts val="0"/>
              </a:spcBef>
              <a:spcAft>
                <a:spcPts val="0"/>
              </a:spcAft>
              <a:buNone/>
            </a:pPr>
            <a:r>
              <a:rPr lang="en-GB"/>
              <a:t>Is not life but a stone for Sisyphus to push up the mountain, a heavy load of </a:t>
            </a:r>
            <a:r>
              <a:rPr lang="en-GB"/>
              <a:t>excruciating</a:t>
            </a:r>
            <a:r>
              <a:rPr lang="en-GB"/>
              <a:t> effort and pain.</a:t>
            </a:r>
            <a:endParaRPr/>
          </a:p>
          <a:p>
            <a:pPr indent="0" lvl="0" marL="0" rtl="0" algn="l">
              <a:spcBef>
                <a:spcPts val="0"/>
              </a:spcBef>
              <a:spcAft>
                <a:spcPts val="0"/>
              </a:spcAft>
              <a:buNone/>
            </a:pPr>
            <a:r>
              <a:rPr lang="en-GB"/>
              <a:t>Regardless of how much effort he uses, the boulder will </a:t>
            </a:r>
            <a:r>
              <a:rPr lang="en-GB"/>
              <a:t>inevitably</a:t>
            </a:r>
            <a:r>
              <a:rPr lang="en-GB"/>
              <a:t> roll down the mountain all the same, crushing, with the absolute sin of </a:t>
            </a:r>
            <a:r>
              <a:rPr lang="en-GB"/>
              <a:t>existence</a:t>
            </a:r>
            <a:r>
              <a:rPr lang="en-GB"/>
              <a:t>.</a:t>
            </a:r>
            <a:br>
              <a:rPr lang="en-GB"/>
            </a:br>
            <a:r>
              <a:rPr lang="en-GB"/>
              <a:t>Truly then, why would he bear the burden of it? Why face it and push that boulder, knowing you’ll have to push it up again. Is he not insane who knowing this, not only suffers but pushes on, knowing to be for naught? Is he not a coward? Is it not better to leave the stone where it lay?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Perhaps…</a:t>
            </a:r>
            <a:br>
              <a:rPr lang="en-GB"/>
            </a:br>
            <a:endParaRPr/>
          </a:p>
        </p:txBody>
      </p:sp>
      <p:sp>
        <p:nvSpPr>
          <p:cNvPr id="157" name="Google Shape;157;p25"/>
          <p:cNvSpPr/>
          <p:nvPr/>
        </p:nvSpPr>
        <p:spPr>
          <a:xfrm>
            <a:off x="170200" y="510650"/>
            <a:ext cx="5084400" cy="4352700"/>
          </a:xfrm>
          <a:prstGeom prst="wedgeRoundRectCallout">
            <a:avLst>
              <a:gd fmla="val 61789" name="adj1"/>
              <a:gd fmla="val -27392" name="adj2"/>
              <a:gd fmla="val 0" name="adj3"/>
            </a:avLst>
          </a:prstGeom>
          <a:solidFill>
            <a:srgbClr val="FFD4D4"/>
          </a:solidFill>
          <a:ln cap="flat" cmpd="sng" w="28575">
            <a:solidFill>
              <a:schemeClr val="dk2"/>
            </a:solidFill>
            <a:prstDash val="lg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300"/>
              <a:t>Death comes from life, </a:t>
            </a:r>
            <a:br>
              <a:rPr lang="en-GB" sz="1300"/>
            </a:br>
            <a:r>
              <a:rPr lang="en-GB" sz="1300"/>
              <a:t>Life comes from death. </a:t>
            </a:r>
            <a:br>
              <a:rPr lang="en-GB" sz="1300"/>
            </a:br>
            <a:br>
              <a:rPr lang="en-GB" sz="1300"/>
            </a:br>
            <a:r>
              <a:rPr lang="en-GB" sz="1300"/>
              <a:t>From within your fears comes the strength to overcome them, to grow and overcome maleficence.</a:t>
            </a:r>
            <a:endParaRPr sz="1300"/>
          </a:p>
          <a:p>
            <a:pPr indent="0" lvl="0" marL="0" rtl="0" algn="l">
              <a:spcBef>
                <a:spcPts val="0"/>
              </a:spcBef>
              <a:spcAft>
                <a:spcPts val="0"/>
              </a:spcAft>
              <a:buNone/>
            </a:pPr>
            <a:br>
              <a:rPr lang="en-GB" sz="1300"/>
            </a:br>
            <a:r>
              <a:rPr lang="en-GB" sz="1300"/>
              <a:t>If one turns their inner eye truly </a:t>
            </a:r>
            <a:r>
              <a:rPr lang="en-GB" sz="1300"/>
              <a:t>upon</a:t>
            </a:r>
            <a:r>
              <a:rPr lang="en-GB" sz="1300"/>
              <a:t> themselves, not turning away in willful blindness they will see everything within. They will see the evils they commit to themself by turning their eyes from what’s </a:t>
            </a:r>
            <a:r>
              <a:rPr lang="en-GB" sz="1300"/>
              <a:t>uncomfortable</a:t>
            </a:r>
            <a:r>
              <a:rPr lang="en-GB" sz="1300"/>
              <a:t> within. Seeing </a:t>
            </a:r>
            <a:r>
              <a:rPr lang="en-GB" sz="1300"/>
              <a:t>your </a:t>
            </a:r>
            <a:r>
              <a:rPr lang="en-GB" sz="1300"/>
              <a:t>lesser qualities, </a:t>
            </a:r>
            <a:r>
              <a:rPr lang="en-GB" sz="1300"/>
              <a:t>you </a:t>
            </a:r>
            <a:r>
              <a:rPr lang="en-GB" sz="1300"/>
              <a:t>will see a shimmer of what </a:t>
            </a:r>
            <a:r>
              <a:rPr lang="en-GB" sz="1300"/>
              <a:t>you </a:t>
            </a:r>
            <a:r>
              <a:rPr lang="en-GB" sz="1300"/>
              <a:t>could become if </a:t>
            </a:r>
            <a:r>
              <a:rPr lang="en-GB" sz="1300"/>
              <a:t>you </a:t>
            </a:r>
            <a:r>
              <a:rPr lang="en-GB" sz="1300"/>
              <a:t>faced them.</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rPr lang="en-GB" sz="1300"/>
              <a:t>What you could be If you let yourself </a:t>
            </a:r>
            <a:r>
              <a:rPr lang="en-GB" sz="1300"/>
              <a:t>know</a:t>
            </a:r>
            <a:r>
              <a:rPr lang="en-GB" sz="1300"/>
              <a:t> what you knew, if you didn’t shut up the higher part of you that gives you grief for knowingly doing the lesser deed.</a:t>
            </a:r>
            <a:br>
              <a:rPr lang="en-GB" sz="1300"/>
            </a:br>
            <a:br>
              <a:rPr lang="en-GB" sz="1300"/>
            </a:br>
            <a:r>
              <a:rPr lang="en-GB" sz="1300"/>
              <a:t>From sight comes wisdom, from following wisdom comes</a:t>
            </a:r>
            <a:r>
              <a:rPr lang="en-GB" sz="1300"/>
              <a:t> pain</a:t>
            </a:r>
            <a:r>
              <a:rPr lang="en-GB" sz="1300"/>
              <a:t>, </a:t>
            </a:r>
            <a:r>
              <a:rPr lang="en-GB" sz="1300"/>
              <a:t>turning</a:t>
            </a:r>
            <a:r>
              <a:rPr lang="en-GB" sz="1300"/>
              <a:t> from pain comes suffering, from facing pain willingly comes strength. Wisdom and strength make saints.</a:t>
            </a:r>
            <a:endParaRPr sz="13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
                                        </p:tgtEl>
                                        <p:attrNameLst>
                                          <p:attrName>style.visibility</p:attrName>
                                        </p:attrNameLst>
                                      </p:cBhvr>
                                      <p:to>
                                        <p:strVal val="visible"/>
                                      </p:to>
                                    </p:set>
                                    <p:animEffect filter="fade" transition="in">
                                      <p:cBhvr>
                                        <p:cTn dur="1000"/>
                                        <p:tgtEl>
                                          <p:spTgt spid="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9"/>
                                        </p:tgtEl>
                                        <p:attrNameLst>
                                          <p:attrName>style.visibility</p:attrName>
                                        </p:attrNameLst>
                                      </p:cBhvr>
                                      <p:to>
                                        <p:strVal val="visible"/>
                                      </p:to>
                                    </p:set>
                                    <p:animEffect filter="fade" transition="in">
                                      <p:cBhvr>
                                        <p:cTn dur="1000"/>
                                        <p:tgtEl>
                                          <p:spTgt spid="1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6"/>
                                        </p:tgtEl>
                                        <p:attrNameLst>
                                          <p:attrName>style.visibility</p:attrName>
                                        </p:attrNameLst>
                                      </p:cBhvr>
                                      <p:to>
                                        <p:strVal val="visible"/>
                                      </p:to>
                                    </p:set>
                                    <p:animEffect filter="fade" transition="in">
                                      <p:cBhvr>
                                        <p:cTn dur="1000"/>
                                        <p:tgtEl>
                                          <p:spTgt spid="15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56"/>
                                        </p:tgtEl>
                                      </p:cBhvr>
                                    </p:animEffect>
                                    <p:set>
                                      <p:cBhvr>
                                        <p:cTn dur="1" fill="hold">
                                          <p:stCondLst>
                                            <p:cond delay="1000"/>
                                          </p:stCondLst>
                                        </p:cTn>
                                        <p:tgtEl>
                                          <p:spTgt spid="156"/>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2400"/>
                                        <p:tgtEl>
                                          <p:spTgt spid="149"/>
                                        </p:tgtEl>
                                      </p:cBhvr>
                                    </p:animEffect>
                                    <p:set>
                                      <p:cBhvr>
                                        <p:cTn dur="1" fill="hold">
                                          <p:stCondLst>
                                            <p:cond delay="2400"/>
                                          </p:stCondLst>
                                        </p:cTn>
                                        <p:tgtEl>
                                          <p:spTgt spid="149"/>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8"/>
                                        </p:tgtEl>
                                        <p:attrNameLst>
                                          <p:attrName>style.visibility</p:attrName>
                                        </p:attrNameLst>
                                      </p:cBhvr>
                                      <p:to>
                                        <p:strVal val="visible"/>
                                      </p:to>
                                    </p:set>
                                    <p:animEffect filter="fade" transition="in">
                                      <p:cBhvr>
                                        <p:cTn dur="1"/>
                                        <p:tgtEl>
                                          <p:spTgt spid="148"/>
                                        </p:tgtEl>
                                      </p:cBhvr>
                                    </p:animEffect>
                                  </p:childTnLst>
                                </p:cTn>
                              </p:par>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par>
                                <p:cTn fill="hold" nodeType="withEffect" presetClass="exit" presetID="10" presetSubtype="0">
                                  <p:stCondLst>
                                    <p:cond delay="0"/>
                                  </p:stCondLst>
                                  <p:childTnLst>
                                    <p:animEffect filter="fade" transition="out">
                                      <p:cBhvr>
                                        <p:cTn dur="1000"/>
                                        <p:tgtEl>
                                          <p:spTgt spid="147"/>
                                        </p:tgtEl>
                                      </p:cBhvr>
                                    </p:animEffect>
                                    <p:set>
                                      <p:cBhvr>
                                        <p:cTn dur="1" fill="hold">
                                          <p:stCondLst>
                                            <p:cond delay="1000"/>
                                          </p:stCondLst>
                                        </p:cTn>
                                        <p:tgtEl>
                                          <p:spTgt spid="14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5"/>
                                        </p:tgtEl>
                                        <p:attrNameLst>
                                          <p:attrName>style.visibility</p:attrName>
                                        </p:attrNameLst>
                                      </p:cBhvr>
                                      <p:to>
                                        <p:strVal val="visible"/>
                                      </p:to>
                                    </p:set>
                                    <p:animEffect filter="fade" transition="in">
                                      <p:cBhvr>
                                        <p:cTn dur="1000"/>
                                        <p:tgtEl>
                                          <p:spTgt spid="155"/>
                                        </p:tgtEl>
                                      </p:cBhvr>
                                    </p:animEffect>
                                  </p:childTnLst>
                                </p:cTn>
                              </p:par>
                              <p:par>
                                <p:cTn fill="hold" nodeType="withEffect" presetClass="entr" presetID="10" presetSubtype="0">
                                  <p:stCondLst>
                                    <p:cond delay="0"/>
                                  </p:stCondLst>
                                  <p:childTnLst>
                                    <p:set>
                                      <p:cBhvr>
                                        <p:cTn dur="1" fill="hold">
                                          <p:stCondLst>
                                            <p:cond delay="0"/>
                                          </p:stCondLst>
                                        </p:cTn>
                                        <p:tgtEl>
                                          <p:spTgt spid="151"/>
                                        </p:tgtEl>
                                        <p:attrNameLst>
                                          <p:attrName>style.visibility</p:attrName>
                                        </p:attrNameLst>
                                      </p:cBhvr>
                                      <p:to>
                                        <p:strVal val="visible"/>
                                      </p:to>
                                    </p:set>
                                    <p:animEffect filter="fade" transition="in">
                                      <p:cBhvr>
                                        <p:cTn dur="5000"/>
                                        <p:tgtEl>
                                          <p:spTgt spid="151"/>
                                        </p:tgtEl>
                                      </p:cBhvr>
                                    </p:animEffect>
                                  </p:childTnLst>
                                </p:cTn>
                              </p:par>
                            </p:childTnLst>
                          </p:cTn>
                        </p:par>
                        <p:par>
                          <p:cTn fill="hold">
                            <p:stCondLst>
                              <p:cond delay="5000"/>
                            </p:stCondLst>
                            <p:childTnLst>
                              <p:par>
                                <p:cTn fill="hold" nodeType="afterEffect" presetClass="entr" presetID="2" presetSubtype="2">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4500"/>
                                        <p:tgtEl>
                                          <p:spTgt spid="154"/>
                                        </p:tgtEl>
                                        <p:attrNameLst>
                                          <p:attrName>ppt_x</p:attrName>
                                        </p:attrNameLst>
                                      </p:cBhvr>
                                      <p:tavLst>
                                        <p:tav fmla="" tm="0">
                                          <p:val>
                                            <p:strVal val="#ppt_x+1"/>
                                          </p:val>
                                        </p:tav>
                                        <p:tav fmla="" tm="100000">
                                          <p:val>
                                            <p:strVal val="#ppt_x"/>
                                          </p:val>
                                        </p:tav>
                                      </p:tavLst>
                                    </p:anim>
                                  </p:childTnLst>
                                </p:cTn>
                              </p:par>
                            </p:childTnLst>
                          </p:cTn>
                        </p:par>
                        <p:par>
                          <p:cTn fill="hold">
                            <p:stCondLst>
                              <p:cond delay="9500"/>
                            </p:stCondLst>
                            <p:childTnLst>
                              <p:par>
                                <p:cTn fill="hold" nodeType="afterEffect" presetClass="entr" presetID="10" presetSubtype="0">
                                  <p:stCondLst>
                                    <p:cond delay="0"/>
                                  </p:stCondLst>
                                  <p:childTnLst>
                                    <p:set>
                                      <p:cBhvr>
                                        <p:cTn dur="1" fill="hold">
                                          <p:stCondLst>
                                            <p:cond delay="0"/>
                                          </p:stCondLst>
                                        </p:cTn>
                                        <p:tgtEl>
                                          <p:spTgt spid="157"/>
                                        </p:tgtEl>
                                        <p:attrNameLst>
                                          <p:attrName>style.visibility</p:attrName>
                                        </p:attrNameLst>
                                      </p:cBhvr>
                                      <p:to>
                                        <p:strVal val="visible"/>
                                      </p:to>
                                    </p:set>
                                    <p:animEffect filter="fade" transition="in">
                                      <p:cBhvr>
                                        <p:cTn dur="2300"/>
                                        <p:tgtEl>
                                          <p:spTgt spid="1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1" name="Shape 161"/>
        <p:cNvGrpSpPr/>
        <p:nvPr/>
      </p:nvGrpSpPr>
      <p:grpSpPr>
        <a:xfrm>
          <a:off x="0" y="0"/>
          <a:ext cx="0" cy="0"/>
          <a:chOff x="0" y="0"/>
          <a:chExt cx="0" cy="0"/>
        </a:xfrm>
      </p:grpSpPr>
      <p:sp>
        <p:nvSpPr>
          <p:cNvPr id="162" name="Google Shape;162;p26"/>
          <p:cNvSpPr txBox="1"/>
          <p:nvPr>
            <p:ph type="title"/>
          </p:nvPr>
        </p:nvSpPr>
        <p:spPr>
          <a:xfrm>
            <a:off x="311700" y="200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 quote from the inventor of sex</a:t>
            </a:r>
            <a:endParaRPr/>
          </a:p>
        </p:txBody>
      </p:sp>
      <p:sp>
        <p:nvSpPr>
          <p:cNvPr id="163" name="Google Shape;163;p26"/>
          <p:cNvSpPr txBox="1"/>
          <p:nvPr/>
        </p:nvSpPr>
        <p:spPr>
          <a:xfrm>
            <a:off x="362625" y="773500"/>
            <a:ext cx="29751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Average"/>
                <a:ea typeface="Average"/>
                <a:cs typeface="Average"/>
                <a:sym typeface="Average"/>
              </a:rPr>
              <a:t>The purpose of life, as far as I can tell… is to find a mode of being that’s so meaningful that the fact that life is suffering is no longer relevant.</a:t>
            </a:r>
            <a:br>
              <a:rPr lang="en-GB">
                <a:latin typeface="Average"/>
                <a:ea typeface="Average"/>
                <a:cs typeface="Average"/>
                <a:sym typeface="Average"/>
              </a:rPr>
            </a:br>
            <a:br>
              <a:rPr lang="en-GB">
                <a:latin typeface="Average"/>
                <a:ea typeface="Average"/>
                <a:cs typeface="Average"/>
                <a:sym typeface="Average"/>
              </a:rPr>
            </a:br>
            <a:r>
              <a:rPr lang="en-GB">
                <a:latin typeface="Average"/>
                <a:ea typeface="Average"/>
                <a:cs typeface="Average"/>
                <a:sym typeface="Average"/>
              </a:rPr>
              <a:t>And if you find it, break what must be broken, once for all, that's all, and take the suffering on oneself.</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sp>
        <p:nvSpPr>
          <p:cNvPr id="164" name="Google Shape;164;p26"/>
          <p:cNvSpPr txBox="1"/>
          <p:nvPr/>
        </p:nvSpPr>
        <p:spPr>
          <a:xfrm>
            <a:off x="6071725" y="773500"/>
            <a:ext cx="28716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Average"/>
                <a:ea typeface="Average"/>
                <a:cs typeface="Average"/>
                <a:sym typeface="Average"/>
              </a:rPr>
              <a:t>If I but were like you Alyosha I could </a:t>
            </a:r>
            <a:r>
              <a:rPr lang="en-GB">
                <a:latin typeface="Average"/>
                <a:ea typeface="Average"/>
                <a:cs typeface="Average"/>
                <a:sym typeface="Average"/>
              </a:rPr>
              <a:t>forsake</a:t>
            </a:r>
            <a:r>
              <a:rPr lang="en-GB">
                <a:latin typeface="Average"/>
                <a:ea typeface="Average"/>
                <a:cs typeface="Average"/>
                <a:sym typeface="Average"/>
              </a:rPr>
              <a:t> suffering as a motive. I would let if fly off with the fluttering wings of songbirds. For what is hell? I maintain that it is the suffering of being unable to love.</a:t>
            </a:r>
            <a:endParaRPr>
              <a:latin typeface="Average"/>
              <a:ea typeface="Average"/>
              <a:cs typeface="Average"/>
              <a:sym typeface="Average"/>
            </a:endParaRPr>
          </a:p>
          <a:p>
            <a:pPr indent="0" lvl="0" marL="0" rtl="0" algn="l">
              <a:spcBef>
                <a:spcPts val="0"/>
              </a:spcBef>
              <a:spcAft>
                <a:spcPts val="0"/>
              </a:spcAft>
              <a:buNone/>
            </a:pPr>
            <a:br>
              <a:rPr lang="en-GB">
                <a:latin typeface="Average"/>
                <a:ea typeface="Average"/>
                <a:cs typeface="Average"/>
                <a:sym typeface="Average"/>
              </a:rPr>
            </a:br>
            <a:r>
              <a:rPr lang="en-GB">
                <a:latin typeface="Average"/>
                <a:ea typeface="Average"/>
                <a:cs typeface="Average"/>
                <a:sym typeface="Average"/>
              </a:rPr>
              <a:t>At the base of your soul is the conviction that what’s worth </a:t>
            </a:r>
            <a:r>
              <a:rPr lang="en-GB">
                <a:latin typeface="Average"/>
                <a:ea typeface="Average"/>
                <a:cs typeface="Average"/>
                <a:sym typeface="Average"/>
              </a:rPr>
              <a:t>pursuing</a:t>
            </a:r>
            <a:r>
              <a:rPr lang="en-GB">
                <a:latin typeface="Average"/>
                <a:ea typeface="Average"/>
                <a:cs typeface="Average"/>
                <a:sym typeface="Average"/>
              </a:rPr>
              <a:t> is the good</a:t>
            </a:r>
            <a:r>
              <a:rPr lang="en-GB">
                <a:latin typeface="Average"/>
                <a:ea typeface="Average"/>
                <a:cs typeface="Average"/>
                <a:sym typeface="Average"/>
              </a:rPr>
              <a:t>. And that, through kindness and humble insight.</a:t>
            </a:r>
            <a:endParaRPr b="1">
              <a:latin typeface="Average"/>
              <a:ea typeface="Average"/>
              <a:cs typeface="Average"/>
              <a:sym typeface="Average"/>
            </a:endParaRPr>
          </a:p>
        </p:txBody>
      </p:sp>
      <p:pic>
        <p:nvPicPr>
          <p:cNvPr id="165" name="Google Shape;165;p26"/>
          <p:cNvPicPr preferRelativeResize="0"/>
          <p:nvPr/>
        </p:nvPicPr>
        <p:blipFill>
          <a:blip r:embed="rId4">
            <a:alphaModFix/>
          </a:blip>
          <a:stretch>
            <a:fillRect/>
          </a:stretch>
        </p:blipFill>
        <p:spPr>
          <a:xfrm>
            <a:off x="0" y="3226725"/>
            <a:ext cx="1931674" cy="19167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9" name="Shape 169"/>
        <p:cNvGrpSpPr/>
        <p:nvPr/>
      </p:nvGrpSpPr>
      <p:grpSpPr>
        <a:xfrm>
          <a:off x="0" y="0"/>
          <a:ext cx="0" cy="0"/>
          <a:chOff x="0" y="0"/>
          <a:chExt cx="0" cy="0"/>
        </a:xfrm>
      </p:grpSpPr>
      <p:sp>
        <p:nvSpPr>
          <p:cNvPr id="170" name="Google Shape;170;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Can you counterbalance the suffering?</a:t>
            </a:r>
            <a:endParaRPr/>
          </a:p>
        </p:txBody>
      </p:sp>
      <p:sp>
        <p:nvSpPr>
          <p:cNvPr id="171" name="Google Shape;171;p27"/>
          <p:cNvSpPr txBox="1"/>
          <p:nvPr>
            <p:ph idx="1" type="body"/>
          </p:nvPr>
        </p:nvSpPr>
        <p:spPr>
          <a:xfrm>
            <a:off x="311700" y="1152475"/>
            <a:ext cx="8520600" cy="38430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1200"/>
              </a:spcAft>
              <a:buNone/>
            </a:pPr>
            <a:r>
              <a:rPr lang="en-GB"/>
              <a:t>Atlas fought against the gods, </a:t>
            </a:r>
            <a:br>
              <a:rPr lang="en-GB"/>
            </a:br>
            <a:r>
              <a:rPr lang="en-GB"/>
              <a:t>For this he was burdened with the </a:t>
            </a:r>
            <a:br>
              <a:rPr lang="en-GB"/>
            </a:br>
            <a:r>
              <a:rPr lang="en-GB"/>
              <a:t>entire </a:t>
            </a:r>
            <a:r>
              <a:rPr lang="en-GB"/>
              <a:t>weight</a:t>
            </a:r>
            <a:r>
              <a:rPr lang="en-GB"/>
              <a:t> of the heavens.</a:t>
            </a:r>
            <a:br>
              <a:rPr lang="en-GB"/>
            </a:br>
            <a:br>
              <a:rPr lang="en-GB"/>
            </a:br>
            <a:r>
              <a:rPr lang="en-GB"/>
              <a:t>Only a truly </a:t>
            </a:r>
            <a:r>
              <a:rPr lang="en-GB"/>
              <a:t>herculean</a:t>
            </a:r>
            <a:r>
              <a:rPr lang="en-GB"/>
              <a:t> character </a:t>
            </a:r>
            <a:br>
              <a:rPr lang="en-GB"/>
            </a:br>
            <a:r>
              <a:rPr lang="en-GB"/>
              <a:t>could bear it on their back willingly </a:t>
            </a:r>
            <a:r>
              <a:rPr lang="en-GB"/>
              <a:t>without</a:t>
            </a:r>
            <a:r>
              <a:rPr lang="en-GB"/>
              <a:t> being crushed.</a:t>
            </a:r>
            <a:br>
              <a:rPr lang="en-GB"/>
            </a:br>
            <a:br>
              <a:rPr lang="en-GB"/>
            </a:br>
            <a:r>
              <a:rPr lang="en-GB"/>
              <a:t>But one cannot be born hercules.</a:t>
            </a:r>
            <a:br>
              <a:rPr lang="en-GB"/>
            </a:br>
            <a:r>
              <a:rPr lang="en-GB"/>
              <a:t>They must defeat and subsume the monsters within. </a:t>
            </a:r>
            <a:br>
              <a:rPr lang="en-GB"/>
            </a:br>
            <a:r>
              <a:rPr lang="en-GB"/>
              <a:t>Carry just as much as they can handle. Then some more.</a:t>
            </a:r>
            <a:br>
              <a:rPr lang="en-GB"/>
            </a:br>
            <a:br>
              <a:rPr lang="en-GB"/>
            </a:br>
            <a:r>
              <a:rPr lang="en-GB"/>
              <a:t>As one’s eyes open to their own </a:t>
            </a:r>
            <a:r>
              <a:rPr lang="en-GB"/>
              <a:t>existence</a:t>
            </a:r>
            <a:r>
              <a:rPr lang="en-GB"/>
              <a:t>, </a:t>
            </a:r>
            <a:r>
              <a:rPr lang="en-GB"/>
              <a:t>seeing </a:t>
            </a:r>
            <a:r>
              <a:rPr lang="en-GB"/>
              <a:t>their waking will upon the earth, they awaken to their strength.</a:t>
            </a:r>
            <a:br>
              <a:rPr lang="en-GB"/>
            </a:br>
            <a:r>
              <a:rPr lang="en-GB"/>
              <a:t>They, who see all the paths ahead and see where their steps would cause the earth to crumble and swallow them up with selfmade hellfire. Those are they who can step with solid footing against the utter chaos and bring forth a spark of divinity. Not the quiet divine of new-born innocence but </a:t>
            </a:r>
            <a:r>
              <a:rPr lang="en-GB"/>
              <a:t>howling tempest </a:t>
            </a:r>
            <a:r>
              <a:rPr lang="en-GB"/>
              <a:t>of those who’ve been through hell and returned to face it.</a:t>
            </a:r>
            <a:br>
              <a:rPr lang="en-GB"/>
            </a:br>
            <a:br>
              <a:rPr lang="en-GB"/>
            </a:br>
            <a:r>
              <a:rPr lang="en-GB"/>
              <a:t>One cannot help but view Atlas with both awe and horror. The burden of the world is one we all shoulder, it is the highest honor as well as the most </a:t>
            </a:r>
            <a:r>
              <a:rPr lang="en-GB"/>
              <a:t>heavy</a:t>
            </a:r>
            <a:r>
              <a:rPr lang="en-GB"/>
              <a:t> of burdens. But it needn’t be one shouldered alone, the more people that support the sky, the lighter it gets and the brighter the dawn.</a:t>
            </a:r>
            <a:endParaRPr/>
          </a:p>
        </p:txBody>
      </p:sp>
      <p:pic>
        <p:nvPicPr>
          <p:cNvPr id="172" name="Google Shape;172;p27"/>
          <p:cNvPicPr preferRelativeResize="0"/>
          <p:nvPr/>
        </p:nvPicPr>
        <p:blipFill>
          <a:blip r:embed="rId4">
            <a:alphaModFix/>
          </a:blip>
          <a:stretch>
            <a:fillRect/>
          </a:stretch>
        </p:blipFill>
        <p:spPr>
          <a:xfrm>
            <a:off x="6542225" y="0"/>
            <a:ext cx="2601774" cy="1349675"/>
          </a:xfrm>
          <a:prstGeom prst="rect">
            <a:avLst/>
          </a:prstGeom>
          <a:noFill/>
          <a:ln>
            <a:noFill/>
          </a:ln>
        </p:spPr>
      </p:pic>
      <p:pic>
        <p:nvPicPr>
          <p:cNvPr id="173" name="Google Shape;173;p27"/>
          <p:cNvPicPr preferRelativeResize="0"/>
          <p:nvPr/>
        </p:nvPicPr>
        <p:blipFill>
          <a:blip r:embed="rId5">
            <a:alphaModFix/>
          </a:blip>
          <a:stretch>
            <a:fillRect/>
          </a:stretch>
        </p:blipFill>
        <p:spPr>
          <a:xfrm>
            <a:off x="5488557" y="0"/>
            <a:ext cx="1012267" cy="13496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28"/>
          <p:cNvSpPr txBox="1"/>
          <p:nvPr/>
        </p:nvSpPr>
        <p:spPr>
          <a:xfrm>
            <a:off x="251650" y="4537775"/>
            <a:ext cx="2153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200">
                <a:solidFill>
                  <a:schemeClr val="dk1"/>
                </a:solidFill>
                <a:latin typeface="Average"/>
                <a:ea typeface="Average"/>
                <a:cs typeface="Average"/>
                <a:sym typeface="Average"/>
              </a:rPr>
              <a:t>Existential dread</a:t>
            </a:r>
            <a:endParaRPr sz="2900">
              <a:solidFill>
                <a:schemeClr val="dk1"/>
              </a:solidFill>
              <a:latin typeface="Average"/>
              <a:ea typeface="Average"/>
              <a:cs typeface="Average"/>
              <a:sym typeface="Average"/>
            </a:endParaRPr>
          </a:p>
        </p:txBody>
      </p:sp>
      <p:sp>
        <p:nvSpPr>
          <p:cNvPr id="179" name="Google Shape;179;p28"/>
          <p:cNvSpPr txBox="1"/>
          <p:nvPr/>
        </p:nvSpPr>
        <p:spPr>
          <a:xfrm>
            <a:off x="7238725" y="3736300"/>
            <a:ext cx="14646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chemeClr val="dk1"/>
                </a:solidFill>
                <a:latin typeface="Average"/>
                <a:ea typeface="Average"/>
                <a:cs typeface="Average"/>
                <a:sym typeface="Average"/>
              </a:rPr>
              <a:t>An endless love of life and several philosophies </a:t>
            </a:r>
            <a:endParaRPr sz="2500">
              <a:solidFill>
                <a:schemeClr val="dk1"/>
              </a:solidFill>
              <a:latin typeface="Average"/>
              <a:ea typeface="Average"/>
              <a:cs typeface="Average"/>
              <a:sym typeface="Average"/>
            </a:endParaRPr>
          </a:p>
        </p:txBody>
      </p:sp>
      <p:sp>
        <p:nvSpPr>
          <p:cNvPr id="180" name="Google Shape;180;p28"/>
          <p:cNvSpPr/>
          <p:nvPr/>
        </p:nvSpPr>
        <p:spPr>
          <a:xfrm>
            <a:off x="2309025" y="2013000"/>
            <a:ext cx="2153700" cy="2656800"/>
          </a:xfrm>
          <a:prstGeom prst="wedgeEllipseCallout">
            <a:avLst>
              <a:gd fmla="val -62783" name="adj1"/>
              <a:gd fmla="val -37328" name="adj2"/>
            </a:avLst>
          </a:prstGeom>
          <a:solidFill>
            <a:schemeClr val="dk1"/>
          </a:solidFill>
          <a:ln cap="flat" cmpd="sng" w="38100">
            <a:solidFill>
              <a:srgbClr val="1A26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GB" sz="1500">
                <a:solidFill>
                  <a:srgbClr val="1A262C"/>
                </a:solidFill>
                <a:latin typeface="Average"/>
                <a:ea typeface="Average"/>
                <a:cs typeface="Average"/>
                <a:sym typeface="Average"/>
              </a:rPr>
              <a:t>There’s no avoiding suffering and the cruelty within life.</a:t>
            </a:r>
            <a:endParaRPr sz="1100"/>
          </a:p>
        </p:txBody>
      </p:sp>
      <p:sp>
        <p:nvSpPr>
          <p:cNvPr id="181" name="Google Shape;181;p28"/>
          <p:cNvSpPr/>
          <p:nvPr/>
        </p:nvSpPr>
        <p:spPr>
          <a:xfrm>
            <a:off x="4752125" y="2716200"/>
            <a:ext cx="2412600" cy="2271900"/>
          </a:xfrm>
          <a:prstGeom prst="wedgeRoundRectCallout">
            <a:avLst>
              <a:gd fmla="val 59204" name="adj1"/>
              <a:gd fmla="val -43486" name="adj2"/>
              <a:gd fmla="val 0" name="adj3"/>
            </a:avLst>
          </a:prstGeom>
          <a:solidFill>
            <a:schemeClr val="dk1"/>
          </a:solidFill>
          <a:ln cap="flat" cmpd="sng" w="38100">
            <a:solidFill>
              <a:srgbClr val="1A26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sz="1200"/>
              <a:t>Yet you can still do your best to make life better.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GB" sz="1200"/>
              <a:t>You can recognize the suffering and go on regardless. </a:t>
            </a:r>
            <a:br>
              <a:rPr lang="en-GB" sz="1200"/>
            </a:br>
            <a:br>
              <a:rPr lang="en-GB" sz="1200"/>
            </a:br>
            <a:r>
              <a:rPr lang="en-GB" sz="1200"/>
              <a:t>Life is to be </a:t>
            </a:r>
            <a:r>
              <a:rPr lang="en-GB" sz="1200"/>
              <a:t>found</a:t>
            </a:r>
            <a:r>
              <a:rPr lang="en-GB" sz="1200"/>
              <a:t> within finding a path for yourself, one that grows first you and then the world.</a:t>
            </a:r>
            <a:endParaRPr sz="1200"/>
          </a:p>
        </p:txBody>
      </p:sp>
      <p:pic>
        <p:nvPicPr>
          <p:cNvPr id="182" name="Google Shape;182;p28"/>
          <p:cNvPicPr preferRelativeResize="0"/>
          <p:nvPr/>
        </p:nvPicPr>
        <p:blipFill>
          <a:blip r:embed="rId4">
            <a:alphaModFix/>
          </a:blip>
          <a:stretch>
            <a:fillRect/>
          </a:stretch>
        </p:blipFill>
        <p:spPr>
          <a:xfrm>
            <a:off x="7334125" y="0"/>
            <a:ext cx="1809876" cy="1327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0"/>
                                        </p:tgtEl>
                                        <p:attrNameLst>
                                          <p:attrName>style.visibility</p:attrName>
                                        </p:attrNameLst>
                                      </p:cBhvr>
                                      <p:to>
                                        <p:strVal val="visible"/>
                                      </p:to>
                                    </p:set>
                                    <p:animEffect filter="fade" transition="in">
                                      <p:cBhvr>
                                        <p:cTn dur="1000"/>
                                        <p:tgtEl>
                                          <p:spTgt spid="18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6" name="Shape 186"/>
        <p:cNvGrpSpPr/>
        <p:nvPr/>
      </p:nvGrpSpPr>
      <p:grpSpPr>
        <a:xfrm>
          <a:off x="0" y="0"/>
          <a:ext cx="0" cy="0"/>
          <a:chOff x="0" y="0"/>
          <a:chExt cx="0" cy="0"/>
        </a:xfrm>
      </p:grpSpPr>
      <p:sp>
        <p:nvSpPr>
          <p:cNvPr id="187" name="Google Shape;18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Thanks for listening, any questions?	</a:t>
            </a:r>
            <a:endParaRPr/>
          </a:p>
        </p:txBody>
      </p:sp>
      <p:sp>
        <p:nvSpPr>
          <p:cNvPr id="188" name="Google Shape;188;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I hope this rambling wasn’t too horrible to listen to.</a:t>
            </a:r>
            <a:br>
              <a:rPr lang="en-GB"/>
            </a:br>
            <a:br>
              <a:rPr lang="en-GB"/>
            </a:br>
            <a:br>
              <a:rPr lang="en-GB"/>
            </a:br>
            <a:endParaRPr/>
          </a:p>
        </p:txBody>
      </p:sp>
      <p:pic>
        <p:nvPicPr>
          <p:cNvPr id="189" name="Google Shape;189;p29"/>
          <p:cNvPicPr preferRelativeResize="0"/>
          <p:nvPr/>
        </p:nvPicPr>
        <p:blipFill>
          <a:blip r:embed="rId4">
            <a:alphaModFix/>
          </a:blip>
          <a:stretch>
            <a:fillRect/>
          </a:stretch>
        </p:blipFill>
        <p:spPr>
          <a:xfrm>
            <a:off x="5988050" y="576051"/>
            <a:ext cx="3074524" cy="30151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189"/>
                                        </p:tgtEl>
                                        <p:attrNameLst>
                                          <p:attrName>style.visibility</p:attrName>
                                        </p:attrNameLst>
                                      </p:cBhvr>
                                      <p:to>
                                        <p:strVal val="visible"/>
                                      </p:to>
                                    </p:set>
                                    <p:anim calcmode="lin" valueType="num">
                                      <p:cBhvr additive="base">
                                        <p:cTn dur="5000"/>
                                        <p:tgtEl>
                                          <p:spTgt spid="18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30"/>
          <p:cNvSpPr txBox="1"/>
          <p:nvPr>
            <p:ph type="title"/>
          </p:nvPr>
        </p:nvSpPr>
        <p:spPr>
          <a:xfrm>
            <a:off x="311700" y="445025"/>
            <a:ext cx="4121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000000"/>
                </a:solidFill>
              </a:rPr>
              <a:t>Some good sources to look into</a:t>
            </a:r>
            <a:endParaRPr>
              <a:solidFill>
                <a:srgbClr val="000000"/>
              </a:solidFill>
            </a:endParaRPr>
          </a:p>
        </p:txBody>
      </p:sp>
      <p:sp>
        <p:nvSpPr>
          <p:cNvPr id="195" name="Google Shape;195;p30"/>
          <p:cNvSpPr txBox="1"/>
          <p:nvPr>
            <p:ph idx="1" type="body"/>
          </p:nvPr>
        </p:nvSpPr>
        <p:spPr>
          <a:xfrm>
            <a:off x="311700" y="1152475"/>
            <a:ext cx="40917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000000"/>
              </a:buClr>
              <a:buSzPts val="1800"/>
              <a:buAutoNum type="arabicPeriod"/>
            </a:pPr>
            <a:r>
              <a:rPr lang="en-GB">
                <a:solidFill>
                  <a:srgbClr val="000000"/>
                </a:solidFill>
              </a:rPr>
              <a:t>Stoicism - Control over one-self and suffering</a:t>
            </a:r>
            <a:endParaRPr>
              <a:solidFill>
                <a:srgbClr val="000000"/>
              </a:solidFill>
            </a:endParaRPr>
          </a:p>
          <a:p>
            <a:pPr indent="-342900" lvl="0" marL="457200" rtl="0" algn="l">
              <a:spcBef>
                <a:spcPts val="0"/>
              </a:spcBef>
              <a:spcAft>
                <a:spcPts val="0"/>
              </a:spcAft>
              <a:buClr>
                <a:srgbClr val="000000"/>
              </a:buClr>
              <a:buSzPts val="1800"/>
              <a:buAutoNum type="arabicPeriod"/>
            </a:pPr>
            <a:r>
              <a:rPr lang="en-GB">
                <a:solidFill>
                  <a:srgbClr val="000000"/>
                </a:solidFill>
              </a:rPr>
              <a:t>J.B.Peterson - what is meaning, also a great guide into the other subjects</a:t>
            </a:r>
            <a:endParaRPr>
              <a:solidFill>
                <a:srgbClr val="000000"/>
              </a:solidFill>
            </a:endParaRPr>
          </a:p>
          <a:p>
            <a:pPr indent="-342900" lvl="0" marL="457200" rtl="0" algn="l">
              <a:spcBef>
                <a:spcPts val="0"/>
              </a:spcBef>
              <a:spcAft>
                <a:spcPts val="0"/>
              </a:spcAft>
              <a:buClr>
                <a:srgbClr val="000000"/>
              </a:buClr>
              <a:buSzPts val="1800"/>
              <a:buAutoNum type="arabicPeriod"/>
            </a:pPr>
            <a:r>
              <a:rPr lang="en-GB">
                <a:solidFill>
                  <a:srgbClr val="000000"/>
                </a:solidFill>
              </a:rPr>
              <a:t>Dostoyevsky - The conflict of ideals </a:t>
            </a:r>
            <a:endParaRPr>
              <a:solidFill>
                <a:srgbClr val="000000"/>
              </a:solidFill>
            </a:endParaRPr>
          </a:p>
          <a:p>
            <a:pPr indent="-342900" lvl="0" marL="457200" rtl="0" algn="l">
              <a:spcBef>
                <a:spcPts val="0"/>
              </a:spcBef>
              <a:spcAft>
                <a:spcPts val="0"/>
              </a:spcAft>
              <a:buClr>
                <a:srgbClr val="000000"/>
              </a:buClr>
              <a:buSzPts val="1800"/>
              <a:buAutoNum type="arabicPeriod"/>
            </a:pPr>
            <a:r>
              <a:rPr lang="en-GB">
                <a:solidFill>
                  <a:srgbClr val="000000"/>
                </a:solidFill>
              </a:rPr>
              <a:t>Albert Camus - absurdism </a:t>
            </a:r>
            <a:endParaRPr>
              <a:solidFill>
                <a:srgbClr val="000000"/>
              </a:solidFill>
            </a:endParaRPr>
          </a:p>
          <a:p>
            <a:pPr indent="-342900" lvl="0" marL="457200" rtl="0" algn="l">
              <a:spcBef>
                <a:spcPts val="0"/>
              </a:spcBef>
              <a:spcAft>
                <a:spcPts val="0"/>
              </a:spcAft>
              <a:buClr>
                <a:srgbClr val="000000"/>
              </a:buClr>
              <a:buSzPts val="1800"/>
              <a:buAutoNum type="arabicPeriod"/>
            </a:pPr>
            <a:r>
              <a:rPr lang="en-GB">
                <a:solidFill>
                  <a:srgbClr val="000000"/>
                </a:solidFill>
              </a:rPr>
              <a:t>David Goggins- overcoming oneself</a:t>
            </a:r>
            <a:endParaRPr>
              <a:solidFill>
                <a:srgbClr val="000000"/>
              </a:solidFill>
            </a:endParaRPr>
          </a:p>
        </p:txBody>
      </p:sp>
      <p:pic>
        <p:nvPicPr>
          <p:cNvPr id="196" name="Google Shape;196;p30"/>
          <p:cNvPicPr preferRelativeResize="0"/>
          <p:nvPr/>
        </p:nvPicPr>
        <p:blipFill>
          <a:blip r:embed="rId4">
            <a:alphaModFix/>
          </a:blip>
          <a:stretch>
            <a:fillRect/>
          </a:stretch>
        </p:blipFill>
        <p:spPr>
          <a:xfrm>
            <a:off x="5066150" y="1"/>
            <a:ext cx="4091699" cy="2334074"/>
          </a:xfrm>
          <a:prstGeom prst="rect">
            <a:avLst/>
          </a:prstGeom>
          <a:noFill/>
          <a:ln>
            <a:noFill/>
          </a:ln>
        </p:spPr>
      </p:pic>
      <p:pic>
        <p:nvPicPr>
          <p:cNvPr id="197" name="Google Shape;197;p30"/>
          <p:cNvPicPr preferRelativeResize="0"/>
          <p:nvPr/>
        </p:nvPicPr>
        <p:blipFill>
          <a:blip r:embed="rId5">
            <a:alphaModFix/>
          </a:blip>
          <a:stretch>
            <a:fillRect/>
          </a:stretch>
        </p:blipFill>
        <p:spPr>
          <a:xfrm>
            <a:off x="6305269" y="2334075"/>
            <a:ext cx="2838732" cy="2809425"/>
          </a:xfrm>
          <a:prstGeom prst="rect">
            <a:avLst/>
          </a:prstGeom>
          <a:noFill/>
          <a:ln>
            <a:noFill/>
          </a:ln>
        </p:spPr>
      </p:pic>
      <p:pic>
        <p:nvPicPr>
          <p:cNvPr id="198" name="Google Shape;198;p30"/>
          <p:cNvPicPr preferRelativeResize="0"/>
          <p:nvPr/>
        </p:nvPicPr>
        <p:blipFill>
          <a:blip r:embed="rId6">
            <a:alphaModFix/>
          </a:blip>
          <a:stretch>
            <a:fillRect/>
          </a:stretch>
        </p:blipFill>
        <p:spPr>
          <a:xfrm>
            <a:off x="5013011" y="1711149"/>
            <a:ext cx="1335001" cy="1842775"/>
          </a:xfrm>
          <a:prstGeom prst="rect">
            <a:avLst/>
          </a:prstGeom>
          <a:noFill/>
          <a:ln>
            <a:noFill/>
          </a:ln>
        </p:spPr>
      </p:pic>
      <p:pic>
        <p:nvPicPr>
          <p:cNvPr id="199" name="Google Shape;199;p30"/>
          <p:cNvPicPr preferRelativeResize="0"/>
          <p:nvPr/>
        </p:nvPicPr>
        <p:blipFill>
          <a:blip r:embed="rId7">
            <a:alphaModFix/>
          </a:blip>
          <a:stretch>
            <a:fillRect/>
          </a:stretch>
        </p:blipFill>
        <p:spPr>
          <a:xfrm>
            <a:off x="8132598" y="1711150"/>
            <a:ext cx="1011400" cy="1961199"/>
          </a:xfrm>
          <a:prstGeom prst="rect">
            <a:avLst/>
          </a:prstGeom>
          <a:noFill/>
          <a:ln>
            <a:noFill/>
          </a:ln>
        </p:spPr>
      </p:pic>
      <p:pic>
        <p:nvPicPr>
          <p:cNvPr id="200" name="Google Shape;200;p30"/>
          <p:cNvPicPr preferRelativeResize="0"/>
          <p:nvPr/>
        </p:nvPicPr>
        <p:blipFill>
          <a:blip r:embed="rId8">
            <a:alphaModFix/>
          </a:blip>
          <a:stretch>
            <a:fillRect/>
          </a:stretch>
        </p:blipFill>
        <p:spPr>
          <a:xfrm>
            <a:off x="4706182" y="3553925"/>
            <a:ext cx="1674744" cy="1672725"/>
          </a:xfrm>
          <a:prstGeom prst="rect">
            <a:avLst/>
          </a:prstGeom>
          <a:noFill/>
          <a:ln>
            <a:noFill/>
          </a:ln>
        </p:spPr>
      </p:pic>
      <p:pic>
        <p:nvPicPr>
          <p:cNvPr id="201" name="Google Shape;201;p30"/>
          <p:cNvPicPr preferRelativeResize="0"/>
          <p:nvPr/>
        </p:nvPicPr>
        <p:blipFill>
          <a:blip r:embed="rId9">
            <a:alphaModFix/>
          </a:blip>
          <a:stretch>
            <a:fillRect/>
          </a:stretch>
        </p:blipFill>
        <p:spPr>
          <a:xfrm>
            <a:off x="4283425" y="0"/>
            <a:ext cx="819775" cy="1443150"/>
          </a:xfrm>
          <a:prstGeom prst="rect">
            <a:avLst/>
          </a:prstGeom>
          <a:noFill/>
          <a:ln>
            <a:noFill/>
          </a:ln>
        </p:spPr>
      </p:pic>
      <p:pic>
        <p:nvPicPr>
          <p:cNvPr id="202" name="Google Shape;202;p30"/>
          <p:cNvPicPr preferRelativeResize="0"/>
          <p:nvPr/>
        </p:nvPicPr>
        <p:blipFill>
          <a:blip r:embed="rId10">
            <a:alphaModFix/>
          </a:blip>
          <a:stretch>
            <a:fillRect/>
          </a:stretch>
        </p:blipFill>
        <p:spPr>
          <a:xfrm>
            <a:off x="5871647" y="3075154"/>
            <a:ext cx="1204496" cy="1672725"/>
          </a:xfrm>
          <a:prstGeom prst="rect">
            <a:avLst/>
          </a:prstGeom>
          <a:noFill/>
          <a:ln>
            <a:noFill/>
          </a:ln>
        </p:spPr>
      </p:pic>
      <p:pic>
        <p:nvPicPr>
          <p:cNvPr id="203" name="Google Shape;203;p30"/>
          <p:cNvPicPr preferRelativeResize="0"/>
          <p:nvPr/>
        </p:nvPicPr>
        <p:blipFill>
          <a:blip r:embed="rId11">
            <a:alphaModFix/>
          </a:blip>
          <a:stretch>
            <a:fillRect/>
          </a:stretch>
        </p:blipFill>
        <p:spPr>
          <a:xfrm>
            <a:off x="-32800" y="3498375"/>
            <a:ext cx="2374452" cy="1672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 will split the topic in two sections</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AutoNum type="arabicPeriod"/>
            </a:pPr>
            <a:r>
              <a:rPr lang="en-GB"/>
              <a:t>Impersonal</a:t>
            </a:r>
            <a:endParaRPr/>
          </a:p>
          <a:p>
            <a:pPr indent="-317500" lvl="1" marL="914400" rtl="0" algn="l">
              <a:spcBef>
                <a:spcPts val="0"/>
              </a:spcBef>
              <a:spcAft>
                <a:spcPts val="0"/>
              </a:spcAft>
              <a:buSzPts val="1400"/>
              <a:buAutoNum type="alphaLcPeriod"/>
            </a:pPr>
            <a:r>
              <a:rPr lang="en-GB"/>
              <a:t>I shall rate the pro-s and cons for each one</a:t>
            </a:r>
            <a:endParaRPr/>
          </a:p>
          <a:p>
            <a:pPr indent="-317500" lvl="1" marL="914400" rtl="0" algn="l">
              <a:spcBef>
                <a:spcPts val="0"/>
              </a:spcBef>
              <a:spcAft>
                <a:spcPts val="0"/>
              </a:spcAft>
              <a:buSzPts val="1400"/>
              <a:buAutoNum type="alphaLcPeriod"/>
            </a:pPr>
            <a:r>
              <a:rPr lang="en-GB"/>
              <a:t>I will provide some context</a:t>
            </a:r>
            <a:endParaRPr/>
          </a:p>
          <a:p>
            <a:pPr indent="-342900" lvl="0" marL="457200" rtl="0" algn="l">
              <a:spcBef>
                <a:spcPts val="0"/>
              </a:spcBef>
              <a:spcAft>
                <a:spcPts val="0"/>
              </a:spcAft>
              <a:buSzPts val="1800"/>
              <a:buAutoNum type="arabicPeriod"/>
            </a:pPr>
            <a:r>
              <a:rPr lang="en-GB"/>
              <a:t>Personal</a:t>
            </a:r>
            <a:endParaRPr/>
          </a:p>
          <a:p>
            <a:pPr indent="-317500" lvl="1" marL="914400" rtl="0" algn="l">
              <a:spcBef>
                <a:spcPts val="0"/>
              </a:spcBef>
              <a:spcAft>
                <a:spcPts val="0"/>
              </a:spcAft>
              <a:buSzPts val="1400"/>
              <a:buAutoNum type="alphaLcPeriod"/>
            </a:pPr>
            <a:r>
              <a:rPr lang="en-GB"/>
              <a:t>Some wider dreads some more personal</a:t>
            </a:r>
            <a:endParaRPr/>
          </a:p>
          <a:p>
            <a:pPr indent="-317500" lvl="1" marL="914400" rtl="0" algn="l">
              <a:spcBef>
                <a:spcPts val="0"/>
              </a:spcBef>
              <a:spcAft>
                <a:spcPts val="0"/>
              </a:spcAft>
              <a:buSzPts val="1400"/>
              <a:buAutoNum type="alphaLcPeriod"/>
            </a:pPr>
            <a:r>
              <a:rPr lang="en-GB"/>
              <a:t>Will give more  perspective on my depressos and some ideas related to them</a:t>
            </a:r>
            <a:endParaRPr/>
          </a:p>
          <a:p>
            <a:pPr indent="0" lvl="0" marL="0" rtl="0" algn="l">
              <a:spcBef>
                <a:spcPts val="1200"/>
              </a:spcBef>
              <a:spcAft>
                <a:spcPts val="0"/>
              </a:spcAft>
              <a:buNone/>
            </a:pPr>
            <a:r>
              <a:rPr lang="en-GB"/>
              <a:t>Don’t take this too seriously, feel free to mute me if needed.</a:t>
            </a:r>
            <a:endParaRPr/>
          </a:p>
          <a:p>
            <a:pPr indent="0" lvl="0" marL="0" rtl="0" algn="l">
              <a:spcBef>
                <a:spcPts val="1200"/>
              </a:spcBef>
              <a:spcAft>
                <a:spcPts val="1200"/>
              </a:spcAft>
              <a:buNone/>
            </a:pPr>
            <a:r>
              <a:t/>
            </a:r>
            <a:endParaRPr/>
          </a:p>
        </p:txBody>
      </p:sp>
      <p:pic>
        <p:nvPicPr>
          <p:cNvPr id="67" name="Google Shape;67;p14"/>
          <p:cNvPicPr preferRelativeResize="0"/>
          <p:nvPr/>
        </p:nvPicPr>
        <p:blipFill>
          <a:blip r:embed="rId3">
            <a:alphaModFix/>
          </a:blip>
          <a:stretch>
            <a:fillRect/>
          </a:stretch>
        </p:blipFill>
        <p:spPr>
          <a:xfrm>
            <a:off x="6847674" y="2938075"/>
            <a:ext cx="2296325" cy="22054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1" name="Shape 71"/>
        <p:cNvGrpSpPr/>
        <p:nvPr/>
      </p:nvGrpSpPr>
      <p:grpSpPr>
        <a:xfrm>
          <a:off x="0" y="0"/>
          <a:ext cx="0" cy="0"/>
          <a:chOff x="0" y="0"/>
          <a:chExt cx="0" cy="0"/>
        </a:xfrm>
      </p:grpSpPr>
      <p:sp>
        <p:nvSpPr>
          <p:cNvPr id="72" name="Google Shape;72;p15"/>
          <p:cNvSpPr txBox="1"/>
          <p:nvPr>
            <p:ph type="title"/>
          </p:nvPr>
        </p:nvSpPr>
        <p:spPr>
          <a:xfrm>
            <a:off x="1563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1A262C"/>
                </a:solidFill>
              </a:rPr>
              <a:t>Everything will end</a:t>
            </a:r>
            <a:endParaRPr>
              <a:solidFill>
                <a:srgbClr val="1A262C"/>
              </a:solidFill>
            </a:endParaRPr>
          </a:p>
        </p:txBody>
      </p:sp>
      <p:sp>
        <p:nvSpPr>
          <p:cNvPr id="73" name="Google Shape;73;p15"/>
          <p:cNvSpPr txBox="1"/>
          <p:nvPr>
            <p:ph idx="1" type="body"/>
          </p:nvPr>
        </p:nvSpPr>
        <p:spPr>
          <a:xfrm>
            <a:off x="5087700" y="109075"/>
            <a:ext cx="3639300" cy="45336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GB">
                <a:solidFill>
                  <a:schemeClr val="dk1"/>
                </a:solidFill>
              </a:rPr>
              <a:t>Pros:</a:t>
            </a:r>
            <a:endParaRPr>
              <a:solidFill>
                <a:schemeClr val="dk1"/>
              </a:solidFill>
            </a:endParaRPr>
          </a:p>
          <a:p>
            <a:pPr indent="-325755" lvl="0" marL="457200" rtl="0" algn="l">
              <a:spcBef>
                <a:spcPts val="1200"/>
              </a:spcBef>
              <a:spcAft>
                <a:spcPts val="0"/>
              </a:spcAft>
              <a:buClr>
                <a:schemeClr val="dk1"/>
              </a:buClr>
              <a:buSzPct val="100000"/>
              <a:buAutoNum type="arabicPeriod"/>
            </a:pPr>
            <a:r>
              <a:rPr lang="en-GB">
                <a:solidFill>
                  <a:schemeClr val="dk1"/>
                </a:solidFill>
              </a:rPr>
              <a:t>A classic</a:t>
            </a:r>
            <a:endParaRPr>
              <a:solidFill>
                <a:schemeClr val="dk1"/>
              </a:solidFill>
            </a:endParaRPr>
          </a:p>
          <a:p>
            <a:pPr indent="-325755" lvl="0" marL="457200" rtl="0" algn="l">
              <a:spcBef>
                <a:spcPts val="0"/>
              </a:spcBef>
              <a:spcAft>
                <a:spcPts val="0"/>
              </a:spcAft>
              <a:buClr>
                <a:schemeClr val="dk1"/>
              </a:buClr>
              <a:buSzPct val="100000"/>
              <a:buAutoNum type="arabicPeriod"/>
            </a:pPr>
            <a:r>
              <a:rPr lang="en-GB">
                <a:solidFill>
                  <a:schemeClr val="dk1"/>
                </a:solidFill>
              </a:rPr>
              <a:t>Inevitable</a:t>
            </a:r>
            <a:endParaRPr>
              <a:solidFill>
                <a:schemeClr val="dk1"/>
              </a:solidFill>
            </a:endParaRPr>
          </a:p>
          <a:p>
            <a:pPr indent="-325755" lvl="0" marL="457200" rtl="0" algn="l">
              <a:spcBef>
                <a:spcPts val="0"/>
              </a:spcBef>
              <a:spcAft>
                <a:spcPts val="0"/>
              </a:spcAft>
              <a:buClr>
                <a:schemeClr val="dk1"/>
              </a:buClr>
              <a:buSzPct val="100000"/>
              <a:buAutoNum type="arabicPeriod"/>
            </a:pPr>
            <a:r>
              <a:rPr lang="en-GB">
                <a:solidFill>
                  <a:schemeClr val="dk1"/>
                </a:solidFill>
              </a:rPr>
              <a:t>A common idea</a:t>
            </a:r>
            <a:endParaRPr>
              <a:solidFill>
                <a:schemeClr val="dk1"/>
              </a:solidFill>
            </a:endParaRPr>
          </a:p>
          <a:p>
            <a:pPr indent="-325755" lvl="0" marL="457200" rtl="0" algn="l">
              <a:spcBef>
                <a:spcPts val="0"/>
              </a:spcBef>
              <a:spcAft>
                <a:spcPts val="0"/>
              </a:spcAft>
              <a:buClr>
                <a:schemeClr val="dk1"/>
              </a:buClr>
              <a:buSzPct val="100000"/>
              <a:buAutoNum type="arabicPeriod"/>
            </a:pPr>
            <a:r>
              <a:rPr lang="en-GB">
                <a:solidFill>
                  <a:schemeClr val="dk1"/>
                </a:solidFill>
              </a:rPr>
              <a:t>Makes all else meaningless </a:t>
            </a:r>
            <a:endParaRPr>
              <a:solidFill>
                <a:schemeClr val="dk1"/>
              </a:solidFill>
            </a:endParaRPr>
          </a:p>
          <a:p>
            <a:pPr indent="-325755" lvl="0" marL="457200" rtl="0" algn="l">
              <a:spcBef>
                <a:spcPts val="0"/>
              </a:spcBef>
              <a:spcAft>
                <a:spcPts val="0"/>
              </a:spcAft>
              <a:buClr>
                <a:schemeClr val="dk1"/>
              </a:buClr>
              <a:buSzPct val="100000"/>
              <a:buAutoNum type="arabicPeriod"/>
            </a:pPr>
            <a:r>
              <a:rPr lang="en-GB">
                <a:solidFill>
                  <a:schemeClr val="dk1"/>
                </a:solidFill>
              </a:rPr>
              <a:t>Affects everyone </a:t>
            </a:r>
            <a:r>
              <a:rPr lang="en-GB">
                <a:solidFill>
                  <a:schemeClr val="dk1"/>
                </a:solidFill>
              </a:rPr>
              <a:t>and</a:t>
            </a:r>
            <a:r>
              <a:rPr lang="en-GB">
                <a:solidFill>
                  <a:schemeClr val="dk1"/>
                </a:solidFill>
              </a:rPr>
              <a:t> </a:t>
            </a:r>
            <a:r>
              <a:rPr lang="en-GB">
                <a:solidFill>
                  <a:schemeClr val="dk1"/>
                </a:solidFill>
              </a:rPr>
              <a:t>everything</a:t>
            </a:r>
            <a:r>
              <a:rPr lang="en-GB">
                <a:solidFill>
                  <a:schemeClr val="dk1"/>
                </a:solidFill>
              </a:rPr>
              <a:t> they care about</a:t>
            </a:r>
            <a:endParaRPr>
              <a:solidFill>
                <a:schemeClr val="dk1"/>
              </a:solidFill>
            </a:endParaRPr>
          </a:p>
          <a:p>
            <a:pPr indent="0" lvl="0" marL="0" rtl="0" algn="l">
              <a:spcBef>
                <a:spcPts val="1200"/>
              </a:spcBef>
              <a:spcAft>
                <a:spcPts val="0"/>
              </a:spcAft>
              <a:buNone/>
            </a:pPr>
            <a:r>
              <a:rPr lang="en-GB">
                <a:solidFill>
                  <a:schemeClr val="dk1"/>
                </a:solidFill>
              </a:rPr>
              <a:t>Cons:</a:t>
            </a:r>
            <a:endParaRPr>
              <a:solidFill>
                <a:schemeClr val="dk1"/>
              </a:solidFill>
            </a:endParaRPr>
          </a:p>
          <a:p>
            <a:pPr indent="-325755" lvl="0" marL="457200" rtl="0" algn="l">
              <a:spcBef>
                <a:spcPts val="1200"/>
              </a:spcBef>
              <a:spcAft>
                <a:spcPts val="0"/>
              </a:spcAft>
              <a:buClr>
                <a:schemeClr val="dk1"/>
              </a:buClr>
              <a:buSzPct val="100000"/>
              <a:buAutoNum type="arabicPeriod"/>
            </a:pPr>
            <a:r>
              <a:rPr lang="en-GB">
                <a:solidFill>
                  <a:schemeClr val="dk1"/>
                </a:solidFill>
              </a:rPr>
              <a:t>Overused</a:t>
            </a:r>
            <a:endParaRPr>
              <a:solidFill>
                <a:schemeClr val="dk1"/>
              </a:solidFill>
            </a:endParaRPr>
          </a:p>
          <a:p>
            <a:pPr indent="-325755" lvl="0" marL="457200" rtl="0" algn="l">
              <a:spcBef>
                <a:spcPts val="0"/>
              </a:spcBef>
              <a:spcAft>
                <a:spcPts val="0"/>
              </a:spcAft>
              <a:buClr>
                <a:schemeClr val="dk1"/>
              </a:buClr>
              <a:buSzPct val="100000"/>
              <a:buAutoNum type="arabicPeriod"/>
            </a:pPr>
            <a:r>
              <a:rPr lang="en-GB">
                <a:solidFill>
                  <a:schemeClr val="dk1"/>
                </a:solidFill>
              </a:rPr>
              <a:t>Distant </a:t>
            </a:r>
            <a:endParaRPr>
              <a:solidFill>
                <a:schemeClr val="dk1"/>
              </a:solidFill>
            </a:endParaRPr>
          </a:p>
          <a:p>
            <a:pPr indent="-325755" lvl="0" marL="457200" rtl="0" algn="l">
              <a:spcBef>
                <a:spcPts val="0"/>
              </a:spcBef>
              <a:spcAft>
                <a:spcPts val="0"/>
              </a:spcAft>
              <a:buClr>
                <a:schemeClr val="dk1"/>
              </a:buClr>
              <a:buSzPct val="100000"/>
              <a:buAutoNum type="arabicPeriod"/>
            </a:pPr>
            <a:r>
              <a:rPr lang="en-GB">
                <a:solidFill>
                  <a:schemeClr val="dk1"/>
                </a:solidFill>
              </a:rPr>
              <a:t>You can’t experience non </a:t>
            </a:r>
            <a:r>
              <a:rPr lang="en-GB">
                <a:solidFill>
                  <a:schemeClr val="dk1"/>
                </a:solidFill>
              </a:rPr>
              <a:t>existence</a:t>
            </a:r>
            <a:endParaRPr>
              <a:solidFill>
                <a:schemeClr val="dk1"/>
              </a:solidFill>
            </a:endParaRPr>
          </a:p>
          <a:p>
            <a:pPr indent="-325755" lvl="0" marL="457200" rtl="0" algn="l">
              <a:spcBef>
                <a:spcPts val="0"/>
              </a:spcBef>
              <a:spcAft>
                <a:spcPts val="0"/>
              </a:spcAft>
              <a:buClr>
                <a:schemeClr val="dk1"/>
              </a:buClr>
              <a:buSzPct val="100000"/>
              <a:buAutoNum type="arabicPeriod"/>
            </a:pPr>
            <a:r>
              <a:rPr lang="en-GB">
                <a:solidFill>
                  <a:schemeClr val="dk1"/>
                </a:solidFill>
              </a:rPr>
              <a:t>Things and people and life exists now and will do so for a long time.</a:t>
            </a:r>
            <a:endParaRPr>
              <a:solidFill>
                <a:schemeClr val="dk1"/>
              </a:solidFill>
            </a:endParaRPr>
          </a:p>
          <a:p>
            <a:pPr indent="-325755" lvl="0" marL="457200" rtl="0" algn="l">
              <a:spcBef>
                <a:spcPts val="0"/>
              </a:spcBef>
              <a:spcAft>
                <a:spcPts val="0"/>
              </a:spcAft>
              <a:buClr>
                <a:schemeClr val="dk1"/>
              </a:buClr>
              <a:buSzPct val="100000"/>
              <a:buAutoNum type="arabicPeriod"/>
            </a:pPr>
            <a:r>
              <a:rPr lang="en-GB">
                <a:solidFill>
                  <a:schemeClr val="dk1"/>
                </a:solidFill>
              </a:rPr>
              <a:t>Learning this can make people grow strong enough to accept loss as a part of life</a:t>
            </a:r>
            <a:endParaRPr>
              <a:solidFill>
                <a:schemeClr val="dk1"/>
              </a:solidFill>
            </a:endParaRPr>
          </a:p>
        </p:txBody>
      </p:sp>
      <p:pic>
        <p:nvPicPr>
          <p:cNvPr id="74" name="Google Shape;74;p15"/>
          <p:cNvPicPr preferRelativeResize="0"/>
          <p:nvPr/>
        </p:nvPicPr>
        <p:blipFill>
          <a:blip r:embed="rId4">
            <a:alphaModFix/>
          </a:blip>
          <a:stretch>
            <a:fillRect/>
          </a:stretch>
        </p:blipFill>
        <p:spPr>
          <a:xfrm>
            <a:off x="7955775" y="3982225"/>
            <a:ext cx="1188225" cy="1161275"/>
          </a:xfrm>
          <a:prstGeom prst="rect">
            <a:avLst/>
          </a:prstGeom>
          <a:noFill/>
          <a:ln>
            <a:noFill/>
          </a:ln>
        </p:spPr>
      </p:pic>
      <p:pic>
        <p:nvPicPr>
          <p:cNvPr id="75" name="Google Shape;75;p15"/>
          <p:cNvPicPr preferRelativeResize="0"/>
          <p:nvPr/>
        </p:nvPicPr>
        <p:blipFill>
          <a:blip r:embed="rId5">
            <a:alphaModFix/>
          </a:blip>
          <a:stretch>
            <a:fillRect/>
          </a:stretch>
        </p:blipFill>
        <p:spPr>
          <a:xfrm>
            <a:off x="7786200" y="0"/>
            <a:ext cx="1357801" cy="1270050"/>
          </a:xfrm>
          <a:prstGeom prst="rect">
            <a:avLst/>
          </a:prstGeom>
          <a:noFill/>
          <a:ln>
            <a:noFill/>
          </a:ln>
        </p:spPr>
      </p:pic>
      <p:pic>
        <p:nvPicPr>
          <p:cNvPr id="76" name="Google Shape;76;p15"/>
          <p:cNvPicPr preferRelativeResize="0"/>
          <p:nvPr/>
        </p:nvPicPr>
        <p:blipFill>
          <a:blip r:embed="rId6">
            <a:alphaModFix/>
          </a:blip>
          <a:stretch>
            <a:fillRect/>
          </a:stretch>
        </p:blipFill>
        <p:spPr>
          <a:xfrm>
            <a:off x="0" y="4129600"/>
            <a:ext cx="1073025" cy="1013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3"/>
                                        </p:tgtEl>
                                        <p:attrNameLst>
                                          <p:attrName>style.visibility</p:attrName>
                                        </p:attrNameLst>
                                      </p:cBhvr>
                                      <p:to>
                                        <p:strVal val="visible"/>
                                      </p:to>
                                    </p:set>
                                    <p:animEffect filter="fade" transition="in">
                                      <p:cBhvr>
                                        <p:cTn dur="1000"/>
                                        <p:tgtEl>
                                          <p:spTgt spid="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0" name="Shape 80"/>
        <p:cNvGrpSpPr/>
        <p:nvPr/>
      </p:nvGrpSpPr>
      <p:grpSpPr>
        <a:xfrm>
          <a:off x="0" y="0"/>
          <a:ext cx="0" cy="0"/>
          <a:chOff x="0" y="0"/>
          <a:chExt cx="0" cy="0"/>
        </a:xfrm>
      </p:grpSpPr>
      <p:pic>
        <p:nvPicPr>
          <p:cNvPr id="81" name="Google Shape;81;p16"/>
          <p:cNvPicPr preferRelativeResize="0"/>
          <p:nvPr/>
        </p:nvPicPr>
        <p:blipFill>
          <a:blip r:embed="rId4">
            <a:alphaModFix/>
          </a:blip>
          <a:stretch>
            <a:fillRect/>
          </a:stretch>
        </p:blipFill>
        <p:spPr>
          <a:xfrm>
            <a:off x="7807750" y="3838575"/>
            <a:ext cx="1336250" cy="1304925"/>
          </a:xfrm>
          <a:prstGeom prst="rect">
            <a:avLst/>
          </a:prstGeom>
          <a:noFill/>
          <a:ln>
            <a:noFill/>
          </a:ln>
        </p:spPr>
      </p:pic>
      <p:sp>
        <p:nvSpPr>
          <p:cNvPr id="82" name="Google Shape;82;p16"/>
          <p:cNvSpPr txBox="1"/>
          <p:nvPr>
            <p:ph type="title"/>
          </p:nvPr>
        </p:nvSpPr>
        <p:spPr>
          <a:xfrm>
            <a:off x="156300" y="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1A262C"/>
                </a:solidFill>
              </a:rPr>
              <a:t>Everything is meaningless</a:t>
            </a:r>
            <a:endParaRPr>
              <a:solidFill>
                <a:srgbClr val="1A262C"/>
              </a:solidFill>
            </a:endParaRPr>
          </a:p>
        </p:txBody>
      </p:sp>
      <p:sp>
        <p:nvSpPr>
          <p:cNvPr id="83" name="Google Shape;83;p16"/>
          <p:cNvSpPr/>
          <p:nvPr/>
        </p:nvSpPr>
        <p:spPr>
          <a:xfrm>
            <a:off x="4095875" y="1287725"/>
            <a:ext cx="5124600" cy="3666600"/>
          </a:xfrm>
          <a:prstGeom prst="cloudCallout">
            <a:avLst>
              <a:gd fmla="val -59018" name="adj1"/>
              <a:gd fmla="val -27596" name="adj2"/>
            </a:avLst>
          </a:prstGeom>
          <a:solidFill>
            <a:schemeClr val="dk1"/>
          </a:solidFill>
          <a:ln cap="flat" cmpd="sng" w="9525">
            <a:solidFill>
              <a:srgbClr val="1A26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latin typeface="Average"/>
                <a:ea typeface="Average"/>
                <a:cs typeface="Average"/>
                <a:sym typeface="Average"/>
              </a:rPr>
              <a:t>Pros:	</a:t>
            </a:r>
            <a:endParaRPr>
              <a:latin typeface="Average"/>
              <a:ea typeface="Average"/>
              <a:cs typeface="Average"/>
              <a:sym typeface="Average"/>
            </a:endParaRPr>
          </a:p>
          <a:p>
            <a:pPr indent="-317500" lvl="0" marL="457200" rtl="0" algn="l">
              <a:spcBef>
                <a:spcPts val="0"/>
              </a:spcBef>
              <a:spcAft>
                <a:spcPts val="0"/>
              </a:spcAft>
              <a:buSzPts val="1400"/>
              <a:buFont typeface="Average"/>
              <a:buAutoNum type="arabicPeriod"/>
            </a:pPr>
            <a:r>
              <a:rPr lang="en-GB">
                <a:latin typeface="Average"/>
                <a:ea typeface="Average"/>
                <a:cs typeface="Average"/>
                <a:sym typeface="Average"/>
              </a:rPr>
              <a:t>Being lost and disorientated</a:t>
            </a:r>
            <a:endParaRPr>
              <a:latin typeface="Average"/>
              <a:ea typeface="Average"/>
              <a:cs typeface="Average"/>
              <a:sym typeface="Average"/>
            </a:endParaRPr>
          </a:p>
          <a:p>
            <a:pPr indent="-317500" lvl="0" marL="457200" rtl="0" algn="l">
              <a:spcBef>
                <a:spcPts val="0"/>
              </a:spcBef>
              <a:spcAft>
                <a:spcPts val="0"/>
              </a:spcAft>
              <a:buSzPts val="1400"/>
              <a:buFont typeface="Average"/>
              <a:buAutoNum type="arabicPeriod"/>
            </a:pPr>
            <a:r>
              <a:rPr lang="en-GB">
                <a:latin typeface="Average"/>
                <a:ea typeface="Average"/>
                <a:cs typeface="Average"/>
                <a:sym typeface="Average"/>
              </a:rPr>
              <a:t>Deep pit that gets deeper the more you dig.</a:t>
            </a:r>
            <a:endParaRPr>
              <a:latin typeface="Average"/>
              <a:ea typeface="Average"/>
              <a:cs typeface="Average"/>
              <a:sym typeface="Average"/>
            </a:endParaRPr>
          </a:p>
          <a:p>
            <a:pPr indent="-317500" lvl="0" marL="457200" rtl="0" algn="l">
              <a:spcBef>
                <a:spcPts val="0"/>
              </a:spcBef>
              <a:spcAft>
                <a:spcPts val="0"/>
              </a:spcAft>
              <a:buSzPts val="1400"/>
              <a:buFont typeface="Average"/>
              <a:buAutoNum type="arabicPeriod"/>
            </a:pPr>
            <a:r>
              <a:rPr lang="en-GB">
                <a:latin typeface="Average"/>
                <a:ea typeface="Average"/>
                <a:cs typeface="Average"/>
                <a:sym typeface="Average"/>
              </a:rPr>
              <a:t>Leads to inaction</a:t>
            </a:r>
            <a:endParaRPr>
              <a:latin typeface="Average"/>
              <a:ea typeface="Average"/>
              <a:cs typeface="Average"/>
              <a:sym typeface="Average"/>
            </a:endParaRPr>
          </a:p>
          <a:p>
            <a:pPr indent="-317500" lvl="0" marL="457200" rtl="0" algn="l">
              <a:spcBef>
                <a:spcPts val="0"/>
              </a:spcBef>
              <a:spcAft>
                <a:spcPts val="0"/>
              </a:spcAft>
              <a:buSzPts val="1400"/>
              <a:buFont typeface="Average"/>
              <a:buAutoNum type="arabicPeriod"/>
            </a:pPr>
            <a:r>
              <a:rPr lang="en-GB">
                <a:latin typeface="Average"/>
                <a:ea typeface="Average"/>
                <a:cs typeface="Average"/>
                <a:sym typeface="Average"/>
              </a:rPr>
              <a:t>Can justify selfish urges or even pure destructive urges</a:t>
            </a:r>
            <a:endParaRPr>
              <a:latin typeface="Average"/>
              <a:ea typeface="Average"/>
              <a:cs typeface="Average"/>
              <a:sym typeface="Average"/>
            </a:endParaRPr>
          </a:p>
          <a:p>
            <a:pPr indent="0" lvl="0" marL="0" rtl="0" algn="l">
              <a:spcBef>
                <a:spcPts val="0"/>
              </a:spcBef>
              <a:spcAft>
                <a:spcPts val="0"/>
              </a:spcAft>
              <a:buNone/>
            </a:pPr>
            <a:r>
              <a:rPr lang="en-GB">
                <a:latin typeface="Average"/>
                <a:ea typeface="Average"/>
                <a:cs typeface="Average"/>
                <a:sym typeface="Average"/>
              </a:rPr>
              <a:t>Cons:</a:t>
            </a:r>
            <a:endParaRPr>
              <a:latin typeface="Average"/>
              <a:ea typeface="Average"/>
              <a:cs typeface="Average"/>
              <a:sym typeface="Average"/>
            </a:endParaRPr>
          </a:p>
          <a:p>
            <a:pPr indent="-317500" lvl="0" marL="457200" rtl="0" algn="l">
              <a:spcBef>
                <a:spcPts val="0"/>
              </a:spcBef>
              <a:spcAft>
                <a:spcPts val="0"/>
              </a:spcAft>
              <a:buSzPts val="1400"/>
              <a:buFont typeface="Average"/>
              <a:buAutoNum type="arabicPeriod"/>
            </a:pPr>
            <a:r>
              <a:rPr lang="en-GB">
                <a:latin typeface="Average"/>
                <a:ea typeface="Average"/>
                <a:cs typeface="Average"/>
                <a:sym typeface="Average"/>
              </a:rPr>
              <a:t>Can lead people to find value within the human experience, not anything external.</a:t>
            </a:r>
            <a:endParaRPr>
              <a:latin typeface="Average"/>
              <a:ea typeface="Average"/>
              <a:cs typeface="Average"/>
              <a:sym typeface="Average"/>
            </a:endParaRPr>
          </a:p>
          <a:p>
            <a:pPr indent="-317500" lvl="0" marL="457200" rtl="0" algn="l">
              <a:spcBef>
                <a:spcPts val="0"/>
              </a:spcBef>
              <a:spcAft>
                <a:spcPts val="0"/>
              </a:spcAft>
              <a:buSzPts val="1400"/>
              <a:buFont typeface="Average"/>
              <a:buAutoNum type="arabicPeriod"/>
            </a:pPr>
            <a:r>
              <a:rPr lang="en-GB">
                <a:latin typeface="Average"/>
                <a:ea typeface="Average"/>
                <a:cs typeface="Average"/>
                <a:sym typeface="Average"/>
              </a:rPr>
              <a:t>Will make meaning found later even more profound</a:t>
            </a:r>
            <a:endParaRPr>
              <a:latin typeface="Average"/>
              <a:ea typeface="Average"/>
              <a:cs typeface="Average"/>
              <a:sym typeface="Average"/>
            </a:endParaRPr>
          </a:p>
          <a:p>
            <a:pPr indent="-317500" lvl="0" marL="457200" rtl="0" algn="l">
              <a:spcBef>
                <a:spcPts val="0"/>
              </a:spcBef>
              <a:spcAft>
                <a:spcPts val="0"/>
              </a:spcAft>
              <a:buSzPts val="1400"/>
              <a:buFont typeface="Average"/>
              <a:buAutoNum type="arabicPeriod"/>
            </a:pPr>
            <a:r>
              <a:rPr lang="en-GB">
                <a:latin typeface="Average"/>
                <a:ea typeface="Average"/>
                <a:cs typeface="Average"/>
                <a:sym typeface="Average"/>
              </a:rPr>
              <a:t>Stereotyped as emo and edgy</a:t>
            </a:r>
            <a:endParaRPr/>
          </a:p>
        </p:txBody>
      </p:sp>
      <p:sp>
        <p:nvSpPr>
          <p:cNvPr id="84" name="Google Shape;84;p16"/>
          <p:cNvSpPr/>
          <p:nvPr/>
        </p:nvSpPr>
        <p:spPr>
          <a:xfrm>
            <a:off x="-145175" y="2381850"/>
            <a:ext cx="3395400" cy="2997900"/>
          </a:xfrm>
          <a:prstGeom prst="cloudCallout">
            <a:avLst>
              <a:gd fmla="val 33456" name="adj1"/>
              <a:gd fmla="val -54210" name="adj2"/>
            </a:avLst>
          </a:prstGeom>
          <a:solidFill>
            <a:schemeClr val="dk1"/>
          </a:solidFill>
          <a:ln cap="flat" cmpd="sng" w="9525">
            <a:solidFill>
              <a:srgbClr val="1A262C"/>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95000"/>
              </a:lnSpc>
              <a:spcBef>
                <a:spcPts val="0"/>
              </a:spcBef>
              <a:spcAft>
                <a:spcPts val="0"/>
              </a:spcAft>
              <a:buNone/>
            </a:pPr>
            <a:r>
              <a:rPr lang="en-GB" sz="1200">
                <a:latin typeface="Average"/>
                <a:ea typeface="Average"/>
                <a:cs typeface="Average"/>
                <a:sym typeface="Average"/>
              </a:rPr>
              <a:t>If the world is just things </a:t>
            </a:r>
            <a:r>
              <a:rPr lang="en-GB" sz="1200">
                <a:latin typeface="Average"/>
                <a:ea typeface="Average"/>
                <a:cs typeface="Average"/>
                <a:sym typeface="Average"/>
              </a:rPr>
              <a:t>then what is there for me to do, to be, what even is there but these fleshy robots like me. </a:t>
            </a:r>
            <a:br>
              <a:rPr lang="en-GB" sz="1200">
                <a:latin typeface="Average"/>
                <a:ea typeface="Average"/>
                <a:cs typeface="Average"/>
                <a:sym typeface="Average"/>
              </a:rPr>
            </a:br>
            <a:br>
              <a:rPr lang="en-GB" sz="1200">
                <a:latin typeface="Average"/>
                <a:ea typeface="Average"/>
                <a:cs typeface="Average"/>
                <a:sym typeface="Average"/>
              </a:rPr>
            </a:br>
            <a:r>
              <a:rPr lang="en-GB" sz="1200">
                <a:latin typeface="Average"/>
                <a:ea typeface="Average"/>
                <a:cs typeface="Average"/>
                <a:sym typeface="Average"/>
              </a:rPr>
              <a:t>What do I do with my existence, except for suffering?</a:t>
            </a:r>
            <a:endParaRPr sz="1200">
              <a:latin typeface="Average"/>
              <a:ea typeface="Average"/>
              <a:cs typeface="Average"/>
              <a:sym typeface="Average"/>
            </a:endParaRPr>
          </a:p>
          <a:p>
            <a:pPr indent="0" lvl="0" marL="0" rtl="0" algn="l">
              <a:lnSpc>
                <a:spcPct val="95000"/>
              </a:lnSpc>
              <a:spcBef>
                <a:spcPts val="1200"/>
              </a:spcBef>
              <a:spcAft>
                <a:spcPts val="1200"/>
              </a:spcAft>
              <a:buNone/>
            </a:pPr>
            <a:r>
              <a:rPr lang="en-GB" sz="1200">
                <a:latin typeface="Average"/>
                <a:ea typeface="Average"/>
                <a:cs typeface="Average"/>
                <a:sym typeface="Average"/>
              </a:rPr>
              <a:t>One always suffers.</a:t>
            </a:r>
            <a:endParaRPr sz="1200">
              <a:latin typeface="Average"/>
              <a:ea typeface="Average"/>
              <a:cs typeface="Average"/>
              <a:sym typeface="Averag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4"/>
                                        </p:tgtEl>
                                        <p:attrNameLst>
                                          <p:attrName>style.visibility</p:attrName>
                                        </p:attrNameLst>
                                      </p:cBhvr>
                                      <p:to>
                                        <p:strVal val="visible"/>
                                      </p:to>
                                    </p:set>
                                    <p:animEffect filter="fade" transition="in">
                                      <p:cBhvr>
                                        <p:cTn dur="300"/>
                                        <p:tgtEl>
                                          <p:spTgt spid="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4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8" name="Shape 88"/>
        <p:cNvGrpSpPr/>
        <p:nvPr/>
      </p:nvGrpSpPr>
      <p:grpSpPr>
        <a:xfrm>
          <a:off x="0" y="0"/>
          <a:ext cx="0" cy="0"/>
          <a:chOff x="0" y="0"/>
          <a:chExt cx="0" cy="0"/>
        </a:xfrm>
      </p:grpSpPr>
      <p:sp>
        <p:nvSpPr>
          <p:cNvPr id="89" name="Google Shape;89;p17"/>
          <p:cNvSpPr txBox="1"/>
          <p:nvPr>
            <p:ph type="title"/>
          </p:nvPr>
        </p:nvSpPr>
        <p:spPr>
          <a:xfrm>
            <a:off x="311700" y="2664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400">
                <a:solidFill>
                  <a:srgbClr val="1A262C"/>
                </a:solidFill>
              </a:rPr>
              <a:t>The Cosmic insignificance of your life in particular</a:t>
            </a:r>
            <a:endParaRPr sz="2200">
              <a:solidFill>
                <a:srgbClr val="1A262C"/>
              </a:solidFill>
            </a:endParaRPr>
          </a:p>
        </p:txBody>
      </p:sp>
      <p:sp>
        <p:nvSpPr>
          <p:cNvPr id="90" name="Google Shape;90;p17"/>
          <p:cNvSpPr txBox="1"/>
          <p:nvPr/>
        </p:nvSpPr>
        <p:spPr>
          <a:xfrm>
            <a:off x="6501900" y="111025"/>
            <a:ext cx="2642100" cy="5032500"/>
          </a:xfrm>
          <a:prstGeom prst="rect">
            <a:avLst/>
          </a:prstGeom>
          <a:noFill/>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solidFill>
                  <a:schemeClr val="dk1"/>
                </a:solidFill>
                <a:latin typeface="Average"/>
                <a:ea typeface="Average"/>
                <a:cs typeface="Average"/>
                <a:sym typeface="Average"/>
              </a:rPr>
              <a:t>Pros:</a:t>
            </a:r>
            <a:endParaRPr>
              <a:solidFill>
                <a:schemeClr val="dk1"/>
              </a:solidFill>
              <a:latin typeface="Average"/>
              <a:ea typeface="Average"/>
              <a:cs typeface="Average"/>
              <a:sym typeface="Average"/>
            </a:endParaRPr>
          </a:p>
          <a:p>
            <a:pPr indent="-317500" lvl="0" marL="457200" rtl="0" algn="l">
              <a:spcBef>
                <a:spcPts val="0"/>
              </a:spcBef>
              <a:spcAft>
                <a:spcPts val="0"/>
              </a:spcAft>
              <a:buClr>
                <a:schemeClr val="dk1"/>
              </a:buClr>
              <a:buSzPts val="1400"/>
              <a:buFont typeface="Average"/>
              <a:buAutoNum type="arabicPeriod"/>
            </a:pPr>
            <a:r>
              <a:rPr lang="en-GB">
                <a:solidFill>
                  <a:schemeClr val="dk1"/>
                </a:solidFill>
                <a:latin typeface="Average"/>
                <a:ea typeface="Average"/>
                <a:cs typeface="Average"/>
                <a:sym typeface="Average"/>
              </a:rPr>
              <a:t>You are 1/7900000000 of the people only now alive.</a:t>
            </a:r>
            <a:endParaRPr>
              <a:solidFill>
                <a:schemeClr val="dk1"/>
              </a:solidFill>
              <a:latin typeface="Average"/>
              <a:ea typeface="Average"/>
              <a:cs typeface="Average"/>
              <a:sym typeface="Average"/>
            </a:endParaRPr>
          </a:p>
          <a:p>
            <a:pPr indent="-317500" lvl="0" marL="457200" rtl="0" algn="l">
              <a:spcBef>
                <a:spcPts val="0"/>
              </a:spcBef>
              <a:spcAft>
                <a:spcPts val="0"/>
              </a:spcAft>
              <a:buClr>
                <a:schemeClr val="dk1"/>
              </a:buClr>
              <a:buSzPts val="1400"/>
              <a:buFont typeface="Average"/>
              <a:buAutoNum type="arabicPeriod"/>
            </a:pPr>
            <a:r>
              <a:rPr lang="en-GB">
                <a:solidFill>
                  <a:schemeClr val="dk1"/>
                </a:solidFill>
                <a:latin typeface="Average"/>
                <a:ea typeface="Average"/>
                <a:cs typeface="Average"/>
                <a:sym typeface="Average"/>
              </a:rPr>
              <a:t>The tides of time will wash all mention of your name</a:t>
            </a:r>
            <a:endParaRPr>
              <a:solidFill>
                <a:schemeClr val="dk1"/>
              </a:solidFill>
              <a:latin typeface="Average"/>
              <a:ea typeface="Average"/>
              <a:cs typeface="Average"/>
              <a:sym typeface="Average"/>
            </a:endParaRPr>
          </a:p>
          <a:p>
            <a:pPr indent="-317500" lvl="0" marL="457200" rtl="0" algn="l">
              <a:spcBef>
                <a:spcPts val="0"/>
              </a:spcBef>
              <a:spcAft>
                <a:spcPts val="0"/>
              </a:spcAft>
              <a:buClr>
                <a:schemeClr val="dk1"/>
              </a:buClr>
              <a:buSzPts val="1400"/>
              <a:buFont typeface="Average"/>
              <a:buAutoNum type="arabicPeriod"/>
            </a:pPr>
            <a:r>
              <a:rPr lang="en-GB">
                <a:solidFill>
                  <a:schemeClr val="dk1"/>
                </a:solidFill>
                <a:latin typeface="Average"/>
                <a:ea typeface="Average"/>
                <a:cs typeface="Average"/>
                <a:sym typeface="Average"/>
              </a:rPr>
              <a:t>The average person </a:t>
            </a:r>
            <a:r>
              <a:rPr lang="en-GB">
                <a:solidFill>
                  <a:schemeClr val="dk1"/>
                </a:solidFill>
                <a:latin typeface="Average"/>
                <a:ea typeface="Average"/>
                <a:cs typeface="Average"/>
                <a:sym typeface="Average"/>
              </a:rPr>
              <a:t>accomplishes</a:t>
            </a:r>
            <a:r>
              <a:rPr lang="en-GB">
                <a:solidFill>
                  <a:schemeClr val="dk1"/>
                </a:solidFill>
                <a:latin typeface="Average"/>
                <a:ea typeface="Average"/>
                <a:cs typeface="Average"/>
                <a:sym typeface="Average"/>
              </a:rPr>
              <a:t> nothing awe inspiring within their lifetime</a:t>
            </a:r>
            <a:endParaRPr>
              <a:solidFill>
                <a:schemeClr val="dk1"/>
              </a:solidFill>
              <a:latin typeface="Average"/>
              <a:ea typeface="Average"/>
              <a:cs typeface="Average"/>
              <a:sym typeface="Average"/>
            </a:endParaRPr>
          </a:p>
          <a:p>
            <a:pPr indent="-317500" lvl="0" marL="457200" rtl="0" algn="l">
              <a:spcBef>
                <a:spcPts val="0"/>
              </a:spcBef>
              <a:spcAft>
                <a:spcPts val="0"/>
              </a:spcAft>
              <a:buClr>
                <a:schemeClr val="dk1"/>
              </a:buClr>
              <a:buSzPts val="1400"/>
              <a:buFont typeface="Average"/>
              <a:buAutoNum type="arabicPeriod"/>
            </a:pPr>
            <a:r>
              <a:rPr lang="en-GB">
                <a:solidFill>
                  <a:schemeClr val="dk1"/>
                </a:solidFill>
                <a:latin typeface="Average"/>
                <a:ea typeface="Average"/>
                <a:cs typeface="Average"/>
                <a:sym typeface="Average"/>
              </a:rPr>
              <a:t>Your </a:t>
            </a:r>
            <a:r>
              <a:rPr lang="en-GB">
                <a:solidFill>
                  <a:schemeClr val="dk1"/>
                </a:solidFill>
                <a:latin typeface="Average"/>
                <a:ea typeface="Average"/>
                <a:cs typeface="Average"/>
                <a:sym typeface="Average"/>
              </a:rPr>
              <a:t>existence</a:t>
            </a:r>
            <a:r>
              <a:rPr lang="en-GB">
                <a:solidFill>
                  <a:schemeClr val="dk1"/>
                </a:solidFill>
                <a:latin typeface="Average"/>
                <a:ea typeface="Average"/>
                <a:cs typeface="Average"/>
                <a:sym typeface="Average"/>
              </a:rPr>
              <a:t> won’t even be noticed.</a:t>
            </a:r>
            <a:endParaRPr>
              <a:solidFill>
                <a:schemeClr val="dk1"/>
              </a:solidFill>
              <a:latin typeface="Average"/>
              <a:ea typeface="Average"/>
              <a:cs typeface="Average"/>
              <a:sym typeface="Average"/>
            </a:endParaRPr>
          </a:p>
          <a:p>
            <a:pPr indent="0" lvl="0" marL="0" rtl="0" algn="l">
              <a:spcBef>
                <a:spcPts val="0"/>
              </a:spcBef>
              <a:spcAft>
                <a:spcPts val="0"/>
              </a:spcAft>
              <a:buNone/>
            </a:pPr>
            <a:r>
              <a:rPr lang="en-GB">
                <a:solidFill>
                  <a:schemeClr val="dk1"/>
                </a:solidFill>
                <a:latin typeface="Average"/>
                <a:ea typeface="Average"/>
                <a:cs typeface="Average"/>
                <a:sym typeface="Average"/>
              </a:rPr>
              <a:t>Cons:</a:t>
            </a:r>
            <a:endParaRPr>
              <a:solidFill>
                <a:schemeClr val="dk1"/>
              </a:solidFill>
              <a:latin typeface="Average"/>
              <a:ea typeface="Average"/>
              <a:cs typeface="Average"/>
              <a:sym typeface="Average"/>
            </a:endParaRPr>
          </a:p>
          <a:p>
            <a:pPr indent="-317500" lvl="0" marL="457200" rtl="0" algn="l">
              <a:spcBef>
                <a:spcPts val="0"/>
              </a:spcBef>
              <a:spcAft>
                <a:spcPts val="0"/>
              </a:spcAft>
              <a:buClr>
                <a:schemeClr val="dk1"/>
              </a:buClr>
              <a:buSzPts val="1400"/>
              <a:buFont typeface="Average"/>
              <a:buAutoNum type="arabicPeriod"/>
            </a:pPr>
            <a:r>
              <a:rPr lang="en-GB">
                <a:solidFill>
                  <a:schemeClr val="dk1"/>
                </a:solidFill>
                <a:latin typeface="Average"/>
                <a:ea typeface="Average"/>
                <a:cs typeface="Average"/>
                <a:sym typeface="Average"/>
              </a:rPr>
              <a:t>You deeply matter to some people.</a:t>
            </a:r>
            <a:endParaRPr>
              <a:solidFill>
                <a:schemeClr val="dk1"/>
              </a:solidFill>
              <a:latin typeface="Average"/>
              <a:ea typeface="Average"/>
              <a:cs typeface="Average"/>
              <a:sym typeface="Average"/>
            </a:endParaRPr>
          </a:p>
          <a:p>
            <a:pPr indent="-317500" lvl="0" marL="457200" rtl="0" algn="l">
              <a:spcBef>
                <a:spcPts val="0"/>
              </a:spcBef>
              <a:spcAft>
                <a:spcPts val="0"/>
              </a:spcAft>
              <a:buClr>
                <a:schemeClr val="dk1"/>
              </a:buClr>
              <a:buSzPts val="1400"/>
              <a:buFont typeface="Average"/>
              <a:buAutoNum type="arabicPeriod"/>
            </a:pPr>
            <a:r>
              <a:rPr lang="en-GB">
                <a:solidFill>
                  <a:schemeClr val="dk1"/>
                </a:solidFill>
                <a:latin typeface="Average"/>
                <a:ea typeface="Average"/>
                <a:cs typeface="Average"/>
                <a:sym typeface="Average"/>
              </a:rPr>
              <a:t>Fulfillment, as all other feelings comes only from within.</a:t>
            </a:r>
            <a:endParaRPr>
              <a:solidFill>
                <a:schemeClr val="dk1"/>
              </a:solidFill>
              <a:latin typeface="Average"/>
              <a:ea typeface="Average"/>
              <a:cs typeface="Average"/>
              <a:sym typeface="Average"/>
            </a:endParaRPr>
          </a:p>
          <a:p>
            <a:pPr indent="-317500" lvl="0" marL="457200" rtl="0" algn="l">
              <a:spcBef>
                <a:spcPts val="0"/>
              </a:spcBef>
              <a:spcAft>
                <a:spcPts val="0"/>
              </a:spcAft>
              <a:buClr>
                <a:schemeClr val="dk1"/>
              </a:buClr>
              <a:buSzPts val="1400"/>
              <a:buFont typeface="Average"/>
              <a:buAutoNum type="arabicPeriod"/>
            </a:pPr>
            <a:r>
              <a:rPr lang="en-GB">
                <a:solidFill>
                  <a:schemeClr val="dk1"/>
                </a:solidFill>
                <a:latin typeface="Average"/>
                <a:ea typeface="Average"/>
                <a:cs typeface="Average"/>
                <a:sym typeface="Average"/>
              </a:rPr>
              <a:t>Every person has the kindling to be superhuman, to lift themselves and others out of hell.  </a:t>
            </a:r>
            <a:endParaRPr>
              <a:solidFill>
                <a:schemeClr val="dk1"/>
              </a:solidFill>
              <a:latin typeface="Average"/>
              <a:ea typeface="Average"/>
              <a:cs typeface="Average"/>
              <a:sym typeface="Average"/>
            </a:endParaRPr>
          </a:p>
          <a:p>
            <a:pPr indent="-317500" lvl="0" marL="457200" rtl="0" algn="l">
              <a:spcBef>
                <a:spcPts val="0"/>
              </a:spcBef>
              <a:spcAft>
                <a:spcPts val="0"/>
              </a:spcAft>
              <a:buClr>
                <a:schemeClr val="dk1"/>
              </a:buClr>
              <a:buSzPts val="1400"/>
              <a:buFont typeface="Average"/>
              <a:buAutoNum type="arabicPeriod"/>
            </a:pPr>
            <a:r>
              <a:rPr lang="en-GB">
                <a:solidFill>
                  <a:schemeClr val="dk1"/>
                </a:solidFill>
                <a:latin typeface="Average"/>
                <a:ea typeface="Average"/>
                <a:cs typeface="Average"/>
                <a:sym typeface="Average"/>
              </a:rPr>
              <a:t>Even </a:t>
            </a:r>
            <a:r>
              <a:rPr lang="en-GB">
                <a:solidFill>
                  <a:schemeClr val="dk1"/>
                </a:solidFill>
                <a:latin typeface="Average"/>
                <a:ea typeface="Average"/>
                <a:cs typeface="Average"/>
                <a:sym typeface="Average"/>
              </a:rPr>
              <a:t>without</a:t>
            </a:r>
            <a:r>
              <a:rPr lang="en-GB">
                <a:solidFill>
                  <a:schemeClr val="dk1"/>
                </a:solidFill>
                <a:latin typeface="Average"/>
                <a:ea typeface="Average"/>
                <a:cs typeface="Average"/>
                <a:sym typeface="Average"/>
              </a:rPr>
              <a:t> </a:t>
            </a:r>
            <a:r>
              <a:rPr lang="en-GB">
                <a:solidFill>
                  <a:schemeClr val="dk1"/>
                </a:solidFill>
                <a:latin typeface="Average"/>
                <a:ea typeface="Average"/>
                <a:cs typeface="Average"/>
                <a:sym typeface="Average"/>
              </a:rPr>
              <a:t>grande</a:t>
            </a:r>
            <a:r>
              <a:rPr lang="en-GB">
                <a:solidFill>
                  <a:schemeClr val="dk1"/>
                </a:solidFill>
                <a:latin typeface="Average"/>
                <a:ea typeface="Average"/>
                <a:cs typeface="Average"/>
                <a:sym typeface="Average"/>
              </a:rPr>
              <a:t> importance in the large scheme of things, you are the focal point of your </a:t>
            </a:r>
            <a:r>
              <a:rPr lang="en-GB">
                <a:solidFill>
                  <a:schemeClr val="dk1"/>
                </a:solidFill>
                <a:latin typeface="Average"/>
                <a:ea typeface="Average"/>
                <a:cs typeface="Average"/>
                <a:sym typeface="Average"/>
              </a:rPr>
              <a:t>story, your own adventure.</a:t>
            </a:r>
            <a:endParaRPr>
              <a:solidFill>
                <a:schemeClr val="dk1"/>
              </a:solidFill>
              <a:latin typeface="Average"/>
              <a:ea typeface="Average"/>
              <a:cs typeface="Average"/>
              <a:sym typeface="Average"/>
            </a:endParaRPr>
          </a:p>
        </p:txBody>
      </p:sp>
      <p:pic>
        <p:nvPicPr>
          <p:cNvPr id="91" name="Google Shape;91;p17"/>
          <p:cNvPicPr preferRelativeResize="0"/>
          <p:nvPr/>
        </p:nvPicPr>
        <p:blipFill>
          <a:blip r:embed="rId4">
            <a:alphaModFix/>
          </a:blip>
          <a:stretch>
            <a:fillRect/>
          </a:stretch>
        </p:blipFill>
        <p:spPr>
          <a:xfrm>
            <a:off x="0" y="3626350"/>
            <a:ext cx="1976100" cy="15571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5" name="Shape 95"/>
        <p:cNvGrpSpPr/>
        <p:nvPr/>
      </p:nvGrpSpPr>
      <p:grpSpPr>
        <a:xfrm>
          <a:off x="0" y="0"/>
          <a:ext cx="0" cy="0"/>
          <a:chOff x="0" y="0"/>
          <a:chExt cx="0" cy="0"/>
        </a:xfrm>
      </p:grpSpPr>
      <p:sp>
        <p:nvSpPr>
          <p:cNvPr id="96" name="Google Shape;96;p18"/>
          <p:cNvSpPr txBox="1"/>
          <p:nvPr/>
        </p:nvSpPr>
        <p:spPr>
          <a:xfrm>
            <a:off x="140625" y="140625"/>
            <a:ext cx="4262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400">
                <a:latin typeface="Average"/>
                <a:ea typeface="Average"/>
                <a:cs typeface="Average"/>
                <a:sym typeface="Average"/>
              </a:rPr>
              <a:t>The problem of evil</a:t>
            </a:r>
            <a:endParaRPr sz="2400">
              <a:latin typeface="Average"/>
              <a:ea typeface="Average"/>
              <a:cs typeface="Average"/>
              <a:sym typeface="Average"/>
            </a:endParaRPr>
          </a:p>
        </p:txBody>
      </p:sp>
      <p:pic>
        <p:nvPicPr>
          <p:cNvPr id="97" name="Google Shape;97;p18"/>
          <p:cNvPicPr preferRelativeResize="0"/>
          <p:nvPr/>
        </p:nvPicPr>
        <p:blipFill>
          <a:blip r:embed="rId4">
            <a:alphaModFix/>
          </a:blip>
          <a:stretch>
            <a:fillRect/>
          </a:stretch>
        </p:blipFill>
        <p:spPr>
          <a:xfrm>
            <a:off x="7239674" y="3948000"/>
            <a:ext cx="1904324" cy="1195499"/>
          </a:xfrm>
          <a:prstGeom prst="rect">
            <a:avLst/>
          </a:prstGeom>
          <a:noFill/>
          <a:ln>
            <a:noFill/>
          </a:ln>
        </p:spPr>
      </p:pic>
      <p:sp>
        <p:nvSpPr>
          <p:cNvPr id="98" name="Google Shape;98;p18"/>
          <p:cNvSpPr txBox="1"/>
          <p:nvPr/>
        </p:nvSpPr>
        <p:spPr>
          <a:xfrm>
            <a:off x="140625" y="821475"/>
            <a:ext cx="30048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Average"/>
                <a:ea typeface="Average"/>
                <a:cs typeface="Average"/>
                <a:sym typeface="Average"/>
              </a:rPr>
              <a:t>There is evil within the world</a:t>
            </a:r>
            <a:br>
              <a:rPr lang="en-GB">
                <a:latin typeface="Average"/>
                <a:ea typeface="Average"/>
                <a:cs typeface="Average"/>
                <a:sym typeface="Average"/>
              </a:rPr>
            </a:br>
            <a:r>
              <a:rPr lang="en-GB">
                <a:latin typeface="Average"/>
                <a:ea typeface="Average"/>
                <a:cs typeface="Average"/>
                <a:sym typeface="Average"/>
              </a:rPr>
              <a:t>There is evil within yourself</a:t>
            </a:r>
            <a:endParaRPr>
              <a:latin typeface="Average"/>
              <a:ea typeface="Average"/>
              <a:cs typeface="Average"/>
              <a:sym typeface="Average"/>
            </a:endParaRPr>
          </a:p>
          <a:p>
            <a:pPr indent="0" lvl="0" marL="0" rtl="0" algn="l">
              <a:spcBef>
                <a:spcPts val="0"/>
              </a:spcBef>
              <a:spcAft>
                <a:spcPts val="0"/>
              </a:spcAft>
              <a:buNone/>
            </a:pPr>
            <a:br>
              <a:rPr lang="en-GB">
                <a:latin typeface="Average"/>
                <a:ea typeface="Average"/>
                <a:cs typeface="Average"/>
                <a:sym typeface="Average"/>
              </a:rPr>
            </a:br>
            <a:r>
              <a:rPr lang="en-GB">
                <a:latin typeface="Average"/>
                <a:ea typeface="Average"/>
                <a:cs typeface="Average"/>
                <a:sym typeface="Average"/>
              </a:rPr>
              <a:t>If there is a god, he’s made such suffering unfairly. If there is not, we live in a world doomed to suffer, truly to exist is to suffer.</a:t>
            </a:r>
            <a:endParaRPr>
              <a:latin typeface="Average"/>
              <a:ea typeface="Average"/>
              <a:cs typeface="Average"/>
              <a:sym typeface="Average"/>
            </a:endParaRPr>
          </a:p>
          <a:p>
            <a:pPr indent="0" lvl="0" marL="0" rtl="0" algn="l">
              <a:spcBef>
                <a:spcPts val="0"/>
              </a:spcBef>
              <a:spcAft>
                <a:spcPts val="0"/>
              </a:spcAft>
              <a:buNone/>
            </a:pPr>
            <a:br>
              <a:rPr lang="en-GB">
                <a:latin typeface="Average"/>
                <a:ea typeface="Average"/>
                <a:cs typeface="Average"/>
                <a:sym typeface="Average"/>
              </a:rPr>
            </a:br>
            <a:r>
              <a:rPr lang="en-GB">
                <a:latin typeface="Average"/>
                <a:ea typeface="Average"/>
                <a:cs typeface="Average"/>
                <a:sym typeface="Average"/>
              </a:rPr>
              <a:t>Is a world so full of cruelty, suffering and injustice justified in existing?</a:t>
            </a:r>
            <a:endParaRPr>
              <a:latin typeface="Average"/>
              <a:ea typeface="Average"/>
              <a:cs typeface="Average"/>
              <a:sym typeface="Average"/>
            </a:endParaRPr>
          </a:p>
          <a:p>
            <a:pPr indent="0" lvl="0" marL="0" rtl="0" algn="l">
              <a:spcBef>
                <a:spcPts val="0"/>
              </a:spcBef>
              <a:spcAft>
                <a:spcPts val="0"/>
              </a:spcAft>
              <a:buNone/>
            </a:pPr>
            <a:r>
              <a:t/>
            </a:r>
            <a:endParaRPr>
              <a:latin typeface="Average"/>
              <a:ea typeface="Average"/>
              <a:cs typeface="Average"/>
              <a:sym typeface="Average"/>
            </a:endParaRPr>
          </a:p>
        </p:txBody>
      </p:sp>
      <p:sp>
        <p:nvSpPr>
          <p:cNvPr id="99" name="Google Shape;99;p18"/>
          <p:cNvSpPr txBox="1"/>
          <p:nvPr/>
        </p:nvSpPr>
        <p:spPr>
          <a:xfrm>
            <a:off x="6131875" y="0"/>
            <a:ext cx="2708700" cy="427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Average"/>
                <a:ea typeface="Average"/>
                <a:cs typeface="Average"/>
                <a:sym typeface="Average"/>
              </a:rPr>
              <a:t>Pros:</a:t>
            </a:r>
            <a:endParaRPr>
              <a:latin typeface="Average"/>
              <a:ea typeface="Average"/>
              <a:cs typeface="Average"/>
              <a:sym typeface="Average"/>
            </a:endParaRPr>
          </a:p>
          <a:p>
            <a:pPr indent="-317500" lvl="0" marL="457200" rtl="0" algn="l">
              <a:spcBef>
                <a:spcPts val="0"/>
              </a:spcBef>
              <a:spcAft>
                <a:spcPts val="0"/>
              </a:spcAft>
              <a:buSzPts val="1400"/>
              <a:buFont typeface="Average"/>
              <a:buAutoNum type="arabicPeriod"/>
            </a:pPr>
            <a:r>
              <a:rPr lang="en-GB">
                <a:latin typeface="Average"/>
                <a:ea typeface="Average"/>
                <a:cs typeface="Average"/>
                <a:sym typeface="Average"/>
              </a:rPr>
              <a:t>Depression </a:t>
            </a:r>
            <a:endParaRPr>
              <a:latin typeface="Average"/>
              <a:ea typeface="Average"/>
              <a:cs typeface="Average"/>
              <a:sym typeface="Average"/>
            </a:endParaRPr>
          </a:p>
          <a:p>
            <a:pPr indent="-317500" lvl="0" marL="457200" rtl="0" algn="l">
              <a:spcBef>
                <a:spcPts val="0"/>
              </a:spcBef>
              <a:spcAft>
                <a:spcPts val="0"/>
              </a:spcAft>
              <a:buSzPts val="1400"/>
              <a:buFont typeface="Average"/>
              <a:buAutoNum type="arabicPeriod"/>
            </a:pPr>
            <a:r>
              <a:rPr lang="en-GB">
                <a:latin typeface="Average"/>
                <a:ea typeface="Average"/>
                <a:cs typeface="Average"/>
                <a:sym typeface="Average"/>
              </a:rPr>
              <a:t>Hate towards the world</a:t>
            </a:r>
            <a:endParaRPr>
              <a:latin typeface="Average"/>
              <a:ea typeface="Average"/>
              <a:cs typeface="Average"/>
              <a:sym typeface="Average"/>
            </a:endParaRPr>
          </a:p>
          <a:p>
            <a:pPr indent="-317500" lvl="0" marL="457200" rtl="0" algn="l">
              <a:spcBef>
                <a:spcPts val="0"/>
              </a:spcBef>
              <a:spcAft>
                <a:spcPts val="0"/>
              </a:spcAft>
              <a:buSzPts val="1400"/>
              <a:buFont typeface="Average"/>
              <a:buAutoNum type="arabicPeriod"/>
            </a:pPr>
            <a:r>
              <a:rPr lang="en-GB">
                <a:latin typeface="Average"/>
                <a:ea typeface="Average"/>
                <a:cs typeface="Average"/>
                <a:sym typeface="Average"/>
              </a:rPr>
              <a:t>The Everything should just end compex</a:t>
            </a:r>
            <a:endParaRPr>
              <a:latin typeface="Average"/>
              <a:ea typeface="Average"/>
              <a:cs typeface="Average"/>
              <a:sym typeface="Average"/>
            </a:endParaRPr>
          </a:p>
          <a:p>
            <a:pPr indent="-317500" lvl="0" marL="457200" rtl="0" algn="l">
              <a:spcBef>
                <a:spcPts val="0"/>
              </a:spcBef>
              <a:spcAft>
                <a:spcPts val="0"/>
              </a:spcAft>
              <a:buSzPts val="1400"/>
              <a:buFont typeface="Average"/>
              <a:buAutoNum type="arabicPeriod"/>
            </a:pPr>
            <a:r>
              <a:rPr lang="en-GB">
                <a:latin typeface="Average"/>
                <a:ea typeface="Average"/>
                <a:cs typeface="Average"/>
                <a:sym typeface="Average"/>
              </a:rPr>
              <a:t>Hate of </a:t>
            </a:r>
            <a:r>
              <a:rPr lang="en-GB">
                <a:latin typeface="Average"/>
                <a:ea typeface="Average"/>
                <a:cs typeface="Average"/>
                <a:sym typeface="Average"/>
              </a:rPr>
              <a:t>existence</a:t>
            </a:r>
            <a:r>
              <a:rPr lang="en-GB">
                <a:latin typeface="Average"/>
                <a:ea typeface="Average"/>
                <a:cs typeface="Average"/>
                <a:sym typeface="Average"/>
              </a:rPr>
              <a:t>, yourself and making things worse just to spite the world.</a:t>
            </a:r>
            <a:endParaRPr>
              <a:latin typeface="Average"/>
              <a:ea typeface="Average"/>
              <a:cs typeface="Average"/>
              <a:sym typeface="Average"/>
            </a:endParaRPr>
          </a:p>
          <a:p>
            <a:pPr indent="-317500" lvl="0" marL="457200" rtl="0" algn="l">
              <a:spcBef>
                <a:spcPts val="0"/>
              </a:spcBef>
              <a:spcAft>
                <a:spcPts val="0"/>
              </a:spcAft>
              <a:buSzPts val="1400"/>
              <a:buFont typeface="Average"/>
              <a:buAutoNum type="arabicPeriod"/>
            </a:pPr>
            <a:r>
              <a:rPr lang="en-GB">
                <a:latin typeface="Average"/>
                <a:ea typeface="Average"/>
                <a:cs typeface="Average"/>
                <a:sym typeface="Average"/>
              </a:rPr>
              <a:t>Evil can be hard to recognize</a:t>
            </a:r>
            <a:endParaRPr>
              <a:latin typeface="Average"/>
              <a:ea typeface="Average"/>
              <a:cs typeface="Average"/>
              <a:sym typeface="Average"/>
            </a:endParaRPr>
          </a:p>
          <a:p>
            <a:pPr indent="0" lvl="0" marL="0" rtl="0" algn="l">
              <a:spcBef>
                <a:spcPts val="0"/>
              </a:spcBef>
              <a:spcAft>
                <a:spcPts val="0"/>
              </a:spcAft>
              <a:buNone/>
            </a:pPr>
            <a:r>
              <a:rPr lang="en-GB">
                <a:latin typeface="Average"/>
                <a:ea typeface="Average"/>
                <a:cs typeface="Average"/>
                <a:sym typeface="Average"/>
              </a:rPr>
              <a:t>Cons:</a:t>
            </a:r>
            <a:endParaRPr>
              <a:latin typeface="Average"/>
              <a:ea typeface="Average"/>
              <a:cs typeface="Average"/>
              <a:sym typeface="Average"/>
            </a:endParaRPr>
          </a:p>
          <a:p>
            <a:pPr indent="-317500" lvl="0" marL="457200" rtl="0" algn="l">
              <a:spcBef>
                <a:spcPts val="0"/>
              </a:spcBef>
              <a:spcAft>
                <a:spcPts val="0"/>
              </a:spcAft>
              <a:buSzPts val="1400"/>
              <a:buFont typeface="Average"/>
              <a:buAutoNum type="arabicPeriod"/>
            </a:pPr>
            <a:r>
              <a:rPr lang="en-GB">
                <a:latin typeface="Average"/>
                <a:ea typeface="Average"/>
                <a:cs typeface="Average"/>
                <a:sym typeface="Average"/>
              </a:rPr>
              <a:t>There exists good as well</a:t>
            </a:r>
            <a:endParaRPr>
              <a:latin typeface="Average"/>
              <a:ea typeface="Average"/>
              <a:cs typeface="Average"/>
              <a:sym typeface="Average"/>
            </a:endParaRPr>
          </a:p>
          <a:p>
            <a:pPr indent="-317500" lvl="0" marL="457200" rtl="0" algn="l">
              <a:spcBef>
                <a:spcPts val="0"/>
              </a:spcBef>
              <a:spcAft>
                <a:spcPts val="0"/>
              </a:spcAft>
              <a:buSzPts val="1400"/>
              <a:buFont typeface="Average"/>
              <a:buAutoNum type="arabicPeriod"/>
            </a:pPr>
            <a:r>
              <a:rPr lang="en-GB">
                <a:latin typeface="Average"/>
                <a:ea typeface="Average"/>
                <a:cs typeface="Average"/>
                <a:sym typeface="Average"/>
              </a:rPr>
              <a:t>One cannot choose the world they’re born into, only how they act.</a:t>
            </a:r>
            <a:endParaRPr>
              <a:latin typeface="Average"/>
              <a:ea typeface="Average"/>
              <a:cs typeface="Average"/>
              <a:sym typeface="Average"/>
            </a:endParaRPr>
          </a:p>
          <a:p>
            <a:pPr indent="-317500" lvl="0" marL="457200" rtl="0" algn="l">
              <a:spcBef>
                <a:spcPts val="0"/>
              </a:spcBef>
              <a:spcAft>
                <a:spcPts val="0"/>
              </a:spcAft>
              <a:buSzPts val="1400"/>
              <a:buFont typeface="Average"/>
              <a:buAutoNum type="arabicPeriod"/>
            </a:pPr>
            <a:r>
              <a:rPr lang="en-GB">
                <a:latin typeface="Average"/>
                <a:ea typeface="Average"/>
                <a:cs typeface="Average"/>
                <a:sym typeface="Average"/>
              </a:rPr>
              <a:t>Seeing cruelty can make a person </a:t>
            </a:r>
            <a:r>
              <a:rPr lang="en-GB">
                <a:latin typeface="Average"/>
                <a:ea typeface="Average"/>
                <a:cs typeface="Average"/>
                <a:sym typeface="Average"/>
              </a:rPr>
              <a:t>stronger</a:t>
            </a:r>
            <a:r>
              <a:rPr lang="en-GB">
                <a:latin typeface="Average"/>
                <a:ea typeface="Average"/>
                <a:cs typeface="Average"/>
                <a:sym typeface="Average"/>
              </a:rPr>
              <a:t> and more resolute in trying to do good.</a:t>
            </a:r>
            <a:endParaRPr>
              <a:latin typeface="Average"/>
              <a:ea typeface="Average"/>
              <a:cs typeface="Average"/>
              <a:sym typeface="Average"/>
            </a:endParaRPr>
          </a:p>
        </p:txBody>
      </p:sp>
      <p:pic>
        <p:nvPicPr>
          <p:cNvPr id="100" name="Google Shape;100;p18"/>
          <p:cNvPicPr preferRelativeResize="0"/>
          <p:nvPr/>
        </p:nvPicPr>
        <p:blipFill>
          <a:blip r:embed="rId5">
            <a:alphaModFix/>
          </a:blip>
          <a:stretch>
            <a:fillRect/>
          </a:stretch>
        </p:blipFill>
        <p:spPr>
          <a:xfrm>
            <a:off x="0" y="3137899"/>
            <a:ext cx="1687625" cy="20056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9"/>
                                        </p:tgtEl>
                                        <p:attrNameLst>
                                          <p:attrName>style.visibility</p:attrName>
                                        </p:attrNameLst>
                                      </p:cBhvr>
                                      <p:to>
                                        <p:strVal val="visible"/>
                                      </p:to>
                                    </p:set>
                                    <p:animEffect filter="fade" transition="in">
                                      <p:cBhvr>
                                        <p:cTn dur="1000"/>
                                        <p:tgtEl>
                                          <p:spTgt spid="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4" name="Shape 104"/>
        <p:cNvGrpSpPr/>
        <p:nvPr/>
      </p:nvGrpSpPr>
      <p:grpSpPr>
        <a:xfrm>
          <a:off x="0" y="0"/>
          <a:ext cx="0" cy="0"/>
          <a:chOff x="0" y="0"/>
          <a:chExt cx="0" cy="0"/>
        </a:xfrm>
      </p:grpSpPr>
      <p:sp>
        <p:nvSpPr>
          <p:cNvPr id="105" name="Google Shape;105;p19"/>
          <p:cNvSpPr txBox="1"/>
          <p:nvPr>
            <p:ph type="title"/>
          </p:nvPr>
        </p:nvSpPr>
        <p:spPr>
          <a:xfrm>
            <a:off x="3035125" y="5797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Before we move on to my dreads</a:t>
            </a:r>
            <a:endParaRPr/>
          </a:p>
        </p:txBody>
      </p:sp>
      <p:sp>
        <p:nvSpPr>
          <p:cNvPr id="106" name="Google Shape;106;p19"/>
          <p:cNvSpPr txBox="1"/>
          <p:nvPr>
            <p:ph idx="1" type="body"/>
          </p:nvPr>
        </p:nvSpPr>
        <p:spPr>
          <a:xfrm>
            <a:off x="3087650" y="1365825"/>
            <a:ext cx="5552700" cy="2988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solidFill>
                  <a:schemeClr val="dk1"/>
                </a:solidFill>
              </a:rPr>
              <a:t>How is everyone doing? Does anyone need to say something or take a break. This next part can be a bit much.</a:t>
            </a:r>
            <a:endParaRPr>
              <a:solidFill>
                <a:schemeClr val="dk1"/>
              </a:solidFill>
            </a:endParaRPr>
          </a:p>
        </p:txBody>
      </p:sp>
      <p:pic>
        <p:nvPicPr>
          <p:cNvPr id="107" name="Google Shape;107;p19"/>
          <p:cNvPicPr preferRelativeResize="0"/>
          <p:nvPr/>
        </p:nvPicPr>
        <p:blipFill>
          <a:blip r:embed="rId4">
            <a:alphaModFix/>
          </a:blip>
          <a:stretch>
            <a:fillRect/>
          </a:stretch>
        </p:blipFill>
        <p:spPr>
          <a:xfrm>
            <a:off x="6361150" y="2365300"/>
            <a:ext cx="2782850" cy="2778188"/>
          </a:xfrm>
          <a:prstGeom prst="rect">
            <a:avLst/>
          </a:prstGeom>
          <a:noFill/>
          <a:ln>
            <a:noFill/>
          </a:ln>
        </p:spPr>
      </p:pic>
      <p:pic>
        <p:nvPicPr>
          <p:cNvPr id="108" name="Google Shape;108;p19"/>
          <p:cNvPicPr preferRelativeResize="0"/>
          <p:nvPr/>
        </p:nvPicPr>
        <p:blipFill>
          <a:blip r:embed="rId5">
            <a:alphaModFix/>
          </a:blip>
          <a:stretch>
            <a:fillRect/>
          </a:stretch>
        </p:blipFill>
        <p:spPr>
          <a:xfrm>
            <a:off x="0" y="3552954"/>
            <a:ext cx="1481875" cy="15905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5"/>
                                        </p:tgtEl>
                                        <p:attrNameLst>
                                          <p:attrName>style.visibility</p:attrName>
                                        </p:attrNameLst>
                                      </p:cBhvr>
                                      <p:to>
                                        <p:strVal val="visible"/>
                                      </p:to>
                                    </p:set>
                                    <p:animEffect filter="fade" transition="in">
                                      <p:cBhvr>
                                        <p:cTn dur="1000"/>
                                        <p:tgtEl>
                                          <p:spTgt spid="105"/>
                                        </p:tgtEl>
                                      </p:cBhvr>
                                    </p:animEffect>
                                  </p:childTnLst>
                                </p:cTn>
                              </p:par>
                              <p:par>
                                <p:cTn fill="hold" nodeType="withEffect" presetClass="entr" presetID="10" presetSubtype="0">
                                  <p:stCondLst>
                                    <p:cond delay="0"/>
                                  </p:stCondLst>
                                  <p:childTnLst>
                                    <p:set>
                                      <p:cBhvr>
                                        <p:cTn dur="1" fill="hold">
                                          <p:stCondLst>
                                            <p:cond delay="0"/>
                                          </p:stCondLst>
                                        </p:cTn>
                                        <p:tgtEl>
                                          <p:spTgt spid="106"/>
                                        </p:tgtEl>
                                        <p:attrNameLst>
                                          <p:attrName>style.visibility</p:attrName>
                                        </p:attrNameLst>
                                      </p:cBhvr>
                                      <p:to>
                                        <p:strVal val="visible"/>
                                      </p:to>
                                    </p:set>
                                    <p:animEffect filter="fade" transition="in">
                                      <p:cBhvr>
                                        <p:cTn dur="1000"/>
                                        <p:tgtEl>
                                          <p:spTgt spid="1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2" name="Shape 112"/>
        <p:cNvGrpSpPr/>
        <p:nvPr/>
      </p:nvGrpSpPr>
      <p:grpSpPr>
        <a:xfrm>
          <a:off x="0" y="0"/>
          <a:ext cx="0" cy="0"/>
          <a:chOff x="0" y="0"/>
          <a:chExt cx="0" cy="0"/>
        </a:xfrm>
      </p:grpSpPr>
      <p:sp>
        <p:nvSpPr>
          <p:cNvPr id="113" name="Google Shape;113;p20"/>
          <p:cNvSpPr txBox="1"/>
          <p:nvPr>
            <p:ph type="title"/>
          </p:nvPr>
        </p:nvSpPr>
        <p:spPr>
          <a:xfrm>
            <a:off x="0" y="981250"/>
            <a:ext cx="9144000" cy="472200"/>
          </a:xfrm>
          <a:prstGeom prst="rect">
            <a:avLst/>
          </a:prstGeom>
          <a:solidFill>
            <a:schemeClr val="lt2"/>
          </a:solidFill>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The impossibility of navigating a </a:t>
            </a:r>
            <a:r>
              <a:rPr lang="en-GB"/>
              <a:t>complex</a:t>
            </a:r>
            <a:r>
              <a:rPr lang="en-GB"/>
              <a:t> world</a:t>
            </a:r>
            <a:endParaRPr/>
          </a:p>
        </p:txBody>
      </p:sp>
      <p:sp>
        <p:nvSpPr>
          <p:cNvPr id="114" name="Google Shape;114;p20"/>
          <p:cNvSpPr txBox="1"/>
          <p:nvPr>
            <p:ph idx="1" type="body"/>
          </p:nvPr>
        </p:nvSpPr>
        <p:spPr>
          <a:xfrm>
            <a:off x="5729100" y="1580450"/>
            <a:ext cx="3103200" cy="33444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lang="en-GB">
                <a:solidFill>
                  <a:schemeClr val="dk1"/>
                </a:solidFill>
              </a:rPr>
              <a:t>There are more things in heaven and earth, Horatio, Than are dreamt of in your philosophy.</a:t>
            </a:r>
            <a:endParaRPr>
              <a:solidFill>
                <a:schemeClr val="dk1"/>
              </a:solidFill>
            </a:endParaRPr>
          </a:p>
          <a:p>
            <a:pPr indent="0" lvl="0" marL="0" rtl="0" algn="l">
              <a:spcBef>
                <a:spcPts val="1200"/>
              </a:spcBef>
              <a:spcAft>
                <a:spcPts val="0"/>
              </a:spcAft>
              <a:buNone/>
            </a:pPr>
            <a:r>
              <a:rPr lang="en-GB">
                <a:solidFill>
                  <a:schemeClr val="dk1"/>
                </a:solidFill>
              </a:rPr>
              <a:t>Pros:</a:t>
            </a:r>
            <a:endParaRPr>
              <a:solidFill>
                <a:schemeClr val="dk1"/>
              </a:solidFill>
            </a:endParaRPr>
          </a:p>
          <a:p>
            <a:pPr indent="-291465" lvl="0" marL="457200" rtl="0" algn="l">
              <a:spcBef>
                <a:spcPts val="1200"/>
              </a:spcBef>
              <a:spcAft>
                <a:spcPts val="0"/>
              </a:spcAft>
              <a:buClr>
                <a:schemeClr val="dk1"/>
              </a:buClr>
              <a:buSzPct val="100000"/>
              <a:buAutoNum type="arabicPeriod"/>
            </a:pPr>
            <a:r>
              <a:rPr lang="en-GB">
                <a:solidFill>
                  <a:schemeClr val="dk1"/>
                </a:solidFill>
              </a:rPr>
              <a:t>Paralyzing</a:t>
            </a:r>
            <a:r>
              <a:rPr lang="en-GB">
                <a:solidFill>
                  <a:schemeClr val="dk1"/>
                </a:solidFill>
              </a:rPr>
              <a:t> </a:t>
            </a:r>
            <a:r>
              <a:rPr lang="en-GB">
                <a:solidFill>
                  <a:schemeClr val="dk1"/>
                </a:solidFill>
              </a:rPr>
              <a:t>uselessness</a:t>
            </a:r>
            <a:endParaRPr>
              <a:solidFill>
                <a:schemeClr val="dk1"/>
              </a:solidFill>
            </a:endParaRPr>
          </a:p>
          <a:p>
            <a:pPr indent="-291465" lvl="0" marL="457200" rtl="0" algn="l">
              <a:spcBef>
                <a:spcPts val="0"/>
              </a:spcBef>
              <a:spcAft>
                <a:spcPts val="0"/>
              </a:spcAft>
              <a:buClr>
                <a:schemeClr val="dk1"/>
              </a:buClr>
              <a:buSzPct val="100000"/>
              <a:buAutoNum type="arabicPeriod"/>
            </a:pPr>
            <a:r>
              <a:rPr lang="en-GB">
                <a:solidFill>
                  <a:schemeClr val="dk1"/>
                </a:solidFill>
              </a:rPr>
              <a:t>Feeling of no control</a:t>
            </a:r>
            <a:endParaRPr>
              <a:solidFill>
                <a:schemeClr val="dk1"/>
              </a:solidFill>
            </a:endParaRPr>
          </a:p>
          <a:p>
            <a:pPr indent="-291465" lvl="0" marL="457200" rtl="0" algn="l">
              <a:spcBef>
                <a:spcPts val="0"/>
              </a:spcBef>
              <a:spcAft>
                <a:spcPts val="0"/>
              </a:spcAft>
              <a:buClr>
                <a:schemeClr val="dk1"/>
              </a:buClr>
              <a:buSzPct val="100000"/>
              <a:buAutoNum type="arabicPeriod"/>
            </a:pPr>
            <a:r>
              <a:rPr lang="en-GB">
                <a:solidFill>
                  <a:schemeClr val="dk1"/>
                </a:solidFill>
              </a:rPr>
              <a:t>Makes one tiny and insignificant, sometimes wanting to crawl under a rock and rot there</a:t>
            </a:r>
            <a:endParaRPr>
              <a:solidFill>
                <a:schemeClr val="dk1"/>
              </a:solidFill>
            </a:endParaRPr>
          </a:p>
          <a:p>
            <a:pPr indent="0" lvl="0" marL="0" rtl="0" algn="l">
              <a:spcBef>
                <a:spcPts val="1200"/>
              </a:spcBef>
              <a:spcAft>
                <a:spcPts val="0"/>
              </a:spcAft>
              <a:buNone/>
            </a:pPr>
            <a:r>
              <a:rPr lang="en-GB">
                <a:solidFill>
                  <a:schemeClr val="dk1"/>
                </a:solidFill>
              </a:rPr>
              <a:t>Cons:</a:t>
            </a:r>
            <a:endParaRPr>
              <a:solidFill>
                <a:schemeClr val="dk1"/>
              </a:solidFill>
            </a:endParaRPr>
          </a:p>
          <a:p>
            <a:pPr indent="-291465" lvl="0" marL="457200" rtl="0" algn="l">
              <a:spcBef>
                <a:spcPts val="1200"/>
              </a:spcBef>
              <a:spcAft>
                <a:spcPts val="0"/>
              </a:spcAft>
              <a:buClr>
                <a:schemeClr val="dk1"/>
              </a:buClr>
              <a:buSzPct val="100000"/>
              <a:buAutoNum type="arabicPeriod"/>
            </a:pPr>
            <a:r>
              <a:rPr lang="en-GB">
                <a:solidFill>
                  <a:schemeClr val="dk1"/>
                </a:solidFill>
              </a:rPr>
              <a:t>Needs to be thought through to realize</a:t>
            </a:r>
            <a:endParaRPr>
              <a:solidFill>
                <a:schemeClr val="dk1"/>
              </a:solidFill>
            </a:endParaRPr>
          </a:p>
          <a:p>
            <a:pPr indent="-291465" lvl="0" marL="457200" rtl="0" algn="l">
              <a:spcBef>
                <a:spcPts val="0"/>
              </a:spcBef>
              <a:spcAft>
                <a:spcPts val="0"/>
              </a:spcAft>
              <a:buClr>
                <a:schemeClr val="dk1"/>
              </a:buClr>
              <a:buSzPct val="100000"/>
              <a:buAutoNum type="arabicPeriod"/>
            </a:pPr>
            <a:r>
              <a:rPr lang="en-GB">
                <a:solidFill>
                  <a:schemeClr val="dk1"/>
                </a:solidFill>
              </a:rPr>
              <a:t>Can lead one to grow cautious and wise to their own lack of knowledge and leave them tempered with humility</a:t>
            </a:r>
            <a:endParaRPr>
              <a:solidFill>
                <a:schemeClr val="dk1"/>
              </a:solidFill>
            </a:endParaRPr>
          </a:p>
          <a:p>
            <a:pPr indent="-291465" lvl="0" marL="457200" rtl="0" algn="l">
              <a:spcBef>
                <a:spcPts val="0"/>
              </a:spcBef>
              <a:spcAft>
                <a:spcPts val="0"/>
              </a:spcAft>
              <a:buClr>
                <a:schemeClr val="dk1"/>
              </a:buClr>
              <a:buSzPct val="100000"/>
              <a:buAutoNum type="arabicPeriod"/>
            </a:pPr>
            <a:r>
              <a:rPr lang="en-GB">
                <a:solidFill>
                  <a:schemeClr val="dk1"/>
                </a:solidFill>
              </a:rPr>
              <a:t>Can be lessened by realising you needn’t know everything, only do your best to make the right decisions. </a:t>
            </a:r>
            <a:endParaRPr>
              <a:solidFill>
                <a:schemeClr val="dk1"/>
              </a:solidFill>
            </a:endParaRPr>
          </a:p>
        </p:txBody>
      </p:sp>
      <p:pic>
        <p:nvPicPr>
          <p:cNvPr id="115" name="Google Shape;115;p20"/>
          <p:cNvPicPr preferRelativeResize="0"/>
          <p:nvPr/>
        </p:nvPicPr>
        <p:blipFill>
          <a:blip r:embed="rId4">
            <a:alphaModFix/>
          </a:blip>
          <a:stretch>
            <a:fillRect/>
          </a:stretch>
        </p:blipFill>
        <p:spPr>
          <a:xfrm>
            <a:off x="0" y="3553929"/>
            <a:ext cx="1672726" cy="157979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598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 don’t know anything and never will</a:t>
            </a:r>
            <a:endParaRPr/>
          </a:p>
        </p:txBody>
      </p:sp>
      <p:sp>
        <p:nvSpPr>
          <p:cNvPr id="121" name="Google Shape;121;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 know how surface level I know topics</a:t>
            </a:r>
            <a:endParaRPr/>
          </a:p>
          <a:p>
            <a:pPr indent="0" lvl="0" marL="0" rtl="0" algn="l">
              <a:spcBef>
                <a:spcPts val="1200"/>
              </a:spcBef>
              <a:spcAft>
                <a:spcPts val="0"/>
              </a:spcAft>
              <a:buNone/>
            </a:pPr>
            <a:r>
              <a:rPr lang="en-GB"/>
              <a:t>I’ve never learned how to learn</a:t>
            </a:r>
            <a:endParaRPr/>
          </a:p>
          <a:p>
            <a:pPr indent="0" lvl="0" marL="0" rtl="0" algn="l">
              <a:spcBef>
                <a:spcPts val="1200"/>
              </a:spcBef>
              <a:spcAft>
                <a:spcPts val="0"/>
              </a:spcAft>
              <a:buNone/>
            </a:pPr>
            <a:r>
              <a:rPr lang="en-GB"/>
              <a:t>I fear finding out i’m ignorant and stupid</a:t>
            </a:r>
            <a:endParaRPr/>
          </a:p>
          <a:p>
            <a:pPr indent="0" lvl="0" marL="0" rtl="0" algn="l">
              <a:spcBef>
                <a:spcPts val="1200"/>
              </a:spcBef>
              <a:spcAft>
                <a:spcPts val="0"/>
              </a:spcAft>
              <a:buNone/>
            </a:pPr>
            <a:r>
              <a:rPr lang="en-GB"/>
              <a:t>I will never be able to match the greats of past</a:t>
            </a:r>
            <a:endParaRPr/>
          </a:p>
          <a:p>
            <a:pPr indent="0" lvl="0" marL="0" rtl="0" algn="l">
              <a:spcBef>
                <a:spcPts val="1200"/>
              </a:spcBef>
              <a:spcAft>
                <a:spcPts val="1200"/>
              </a:spcAft>
              <a:buNone/>
            </a:pPr>
            <a:r>
              <a:t/>
            </a:r>
            <a:endParaRPr/>
          </a:p>
        </p:txBody>
      </p:sp>
      <p:pic>
        <p:nvPicPr>
          <p:cNvPr id="122" name="Google Shape;122;p21"/>
          <p:cNvPicPr preferRelativeResize="0"/>
          <p:nvPr/>
        </p:nvPicPr>
        <p:blipFill>
          <a:blip r:embed="rId4">
            <a:alphaModFix/>
          </a:blip>
          <a:stretch>
            <a:fillRect/>
          </a:stretch>
        </p:blipFill>
        <p:spPr>
          <a:xfrm>
            <a:off x="7285626" y="954700"/>
            <a:ext cx="1858375" cy="42258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